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3" r:id="rId3"/>
    <p:sldId id="287" r:id="rId4"/>
    <p:sldId id="288" r:id="rId5"/>
    <p:sldId id="289" r:id="rId6"/>
    <p:sldId id="296" r:id="rId7"/>
    <p:sldId id="297" r:id="rId8"/>
    <p:sldId id="263" r:id="rId9"/>
    <p:sldId id="294" r:id="rId10"/>
    <p:sldId id="295" r:id="rId11"/>
    <p:sldId id="268" r:id="rId12"/>
    <p:sldId id="269" r:id="rId13"/>
    <p:sldId id="278" r:id="rId14"/>
    <p:sldId id="271" r:id="rId15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B5B"/>
    <a:srgbClr val="CAE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75" autoAdjust="0"/>
  </p:normalViewPr>
  <p:slideViewPr>
    <p:cSldViewPr>
      <p:cViewPr>
        <p:scale>
          <a:sx n="100" d="100"/>
          <a:sy n="100" d="100"/>
        </p:scale>
        <p:origin x="-58" y="-11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 w="28575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4"/>
              </a:solidFill>
              <a:ln w="28575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bg2"/>
              </a:solidFill>
              <a:ln w="2857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1"/>
              </a:solidFill>
              <a:ln w="28575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24558862146630173"/>
                  <c:y val="8.6807165405054718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882396905394351"/>
                  <c:y val="0.11005611438226301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17814182262577E-2"/>
                  <c:y val="7.257290801173321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4711698700144429"/>
                  <c:y val="-0.11654923857940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0664926119320076"/>
                  <c:y val="-6.3328176569851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0.08</c:v>
                </c:pt>
                <c:pt idx="1">
                  <c:v>0.05</c:v>
                </c:pt>
                <c:pt idx="2">
                  <c:v>0.08</c:v>
                </c:pt>
                <c:pt idx="3">
                  <c:v>0.22</c:v>
                </c:pt>
                <c:pt idx="4">
                  <c:v>0.57999999999999996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8575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bg2"/>
              </a:solidFill>
              <a:ln w="28575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1"/>
              </a:solidFill>
              <a:ln w="28575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1"/>
              </a:solidFill>
              <a:ln w="28575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0.12959696397369988"/>
                  <c:y val="0.1761829168555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272292977547949"/>
                  <c:y val="-0.100459710923330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40314712506697E-2"/>
                  <c:y val="-0.18556155877539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9472659603478401"/>
                  <c:y val="4.1097347919809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0664926119320076"/>
                  <c:y val="-6.3328176569851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0.24</c:v>
                </c:pt>
                <c:pt idx="1">
                  <c:v>0.17</c:v>
                </c:pt>
                <c:pt idx="2">
                  <c:v>0.16</c:v>
                </c:pt>
                <c:pt idx="3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84" cy="4954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68" y="0"/>
            <a:ext cx="2945884" cy="4954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024CF-4130-445C-A480-7F4D79E6E542}" type="datetimeFigureOut">
              <a:rPr lang="en-NZ" smtClean="0"/>
              <a:t>28/02/2018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015"/>
            <a:ext cx="2945884" cy="4954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68" y="9429015"/>
            <a:ext cx="2945884" cy="4954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C5F86-220E-4E41-A5BB-650B9DBCDFD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699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A53610B-940E-44B8-B8EE-DDCBB2A284D5}" type="datetimeFigureOut">
              <a:rPr lang="en-NZ" smtClean="0"/>
              <a:t>28/02/2018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1ECE45D-EF04-4259-A4EF-A222318F25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116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E45D-EF04-4259-A4EF-A222318F258F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9383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E45D-EF04-4259-A4EF-A222318F258F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3094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E45D-EF04-4259-A4EF-A222318F258F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3094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E45D-EF04-4259-A4EF-A222318F258F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129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to understanding all of the benefits rail can bring is being able to tangibly see them in our communities. Which is why we created this social media video.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E45D-EF04-4259-A4EF-A222318F258F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4360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E45D-EF04-4259-A4EF-A222318F258F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610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E45D-EF04-4259-A4EF-A222318F258F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6100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E45D-EF04-4259-A4EF-A222318F258F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504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1E844-CAB4-4949-9A16-7566492DA533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048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itchFamily="34" charset="0"/>
              <a:buChar char="•"/>
            </a:pPr>
            <a:r>
              <a:rPr lang="en-NZ" sz="1300" i="0" dirty="0"/>
              <a:t>Volumes affected by </a:t>
            </a:r>
            <a:r>
              <a:rPr lang="en-NZ" sz="1300" i="0" dirty="0" err="1"/>
              <a:t>Kaikoura</a:t>
            </a:r>
            <a:r>
              <a:rPr lang="en-NZ" sz="1300" i="0" dirty="0"/>
              <a:t> earthquake</a:t>
            </a:r>
          </a:p>
          <a:p>
            <a:pPr marL="181240" indent="-181240">
              <a:buFont typeface="Arial" pitchFamily="34" charset="0"/>
              <a:buChar char="•"/>
            </a:pPr>
            <a:r>
              <a:rPr lang="en-NZ" sz="1300" i="0" dirty="0"/>
              <a:t>Continued growth in forestry</a:t>
            </a:r>
          </a:p>
          <a:p>
            <a:pPr marL="181240" indent="-181240">
              <a:buFont typeface="Arial" pitchFamily="34" charset="0"/>
              <a:buChar char="•"/>
            </a:pPr>
            <a:r>
              <a:rPr lang="en-NZ" sz="1300" i="0" dirty="0"/>
              <a:t>Port growth strategy sees Port of Tauranga volumes up 12%</a:t>
            </a:r>
          </a:p>
          <a:p>
            <a:pPr marL="181240" indent="-181240">
              <a:buFont typeface="Arial" pitchFamily="34" charset="0"/>
              <a:buChar char="•"/>
            </a:pPr>
            <a:r>
              <a:rPr lang="en-NZ" sz="1300" i="0" dirty="0"/>
              <a:t>Main North Line back 10 months after quake in a limited capacity</a:t>
            </a:r>
          </a:p>
          <a:p>
            <a:pPr marL="181240" indent="-181240">
              <a:buFont typeface="Arial" pitchFamily="34" charset="0"/>
              <a:buChar char="•"/>
            </a:pPr>
            <a:r>
              <a:rPr lang="en-NZ" sz="1300" i="0" dirty="0"/>
              <a:t>Tourism showing strong growth pre-earthquake</a:t>
            </a:r>
          </a:p>
          <a:p>
            <a:pPr marL="181240" indent="-181240"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E45D-EF04-4259-A4EF-A222318F258F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3161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The Port </a:t>
            </a:r>
            <a:r>
              <a:rPr lang="en-NZ" dirty="0" err="1" smtClean="0"/>
              <a:t>Otago</a:t>
            </a:r>
            <a:r>
              <a:rPr lang="en-NZ" baseline="0" dirty="0" smtClean="0"/>
              <a:t> rail rate may be incorrect around a third of their movements are unknown (see graph)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E45D-EF04-4259-A4EF-A222318F258F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4660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CE45D-EF04-4259-A4EF-A222318F258F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175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993F84-ACA1-422E-A679-ADF2DA9E5456}" type="datetimeFigureOut">
              <a:rPr lang="en-NZ" smtClean="0"/>
              <a:t>28/02/2018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4AF9-B347-474F-A8DE-908CF6B1415D}" type="slidenum">
              <a:rPr lang="en-NZ" smtClean="0"/>
              <a:t>‹#›</a:t>
            </a:fld>
            <a:endParaRPr lang="en-NZ"/>
          </a:p>
        </p:txBody>
      </p:sp>
      <p:sp>
        <p:nvSpPr>
          <p:cNvPr id="7" name="Rectangle 6"/>
          <p:cNvSpPr/>
          <p:nvPr userDrawn="1"/>
        </p:nvSpPr>
        <p:spPr>
          <a:xfrm>
            <a:off x="1" y="-20537"/>
            <a:ext cx="9165699" cy="51875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510092" y="-27385"/>
            <a:ext cx="4655607" cy="5194434"/>
            <a:chOff x="2966404" y="-27384"/>
            <a:chExt cx="6199295" cy="6916782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48" t="16268" r="14047" b="25090"/>
            <a:stretch/>
          </p:blipFill>
          <p:spPr bwMode="auto">
            <a:xfrm>
              <a:off x="5046246" y="3366048"/>
              <a:ext cx="4119453" cy="352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0" t="2359" r="48971"/>
            <a:stretch/>
          </p:blipFill>
          <p:spPr bwMode="auto">
            <a:xfrm>
              <a:off x="7140840" y="-27384"/>
              <a:ext cx="2024857" cy="3393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93" t="6966" r="26777" b="21380"/>
            <a:stretch/>
          </p:blipFill>
          <p:spPr>
            <a:xfrm>
              <a:off x="2966404" y="3366048"/>
              <a:ext cx="2038157" cy="3523350"/>
            </a:xfrm>
            <a:prstGeom prst="rect">
              <a:avLst/>
            </a:prstGeom>
          </p:spPr>
        </p:pic>
      </p:grpSp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t="12268" r="24568" b="19249"/>
          <a:stretch/>
        </p:blipFill>
        <p:spPr bwMode="auto">
          <a:xfrm>
            <a:off x="4523425" y="-27385"/>
            <a:ext cx="3094673" cy="258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 userDrawn="1"/>
        </p:nvCxnSpPr>
        <p:spPr>
          <a:xfrm flipH="1">
            <a:off x="4523424" y="2559107"/>
            <a:ext cx="4644000" cy="0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6045287" y="2584001"/>
            <a:ext cx="0" cy="2583048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4510092" y="-88952"/>
            <a:ext cx="0" cy="5256000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2" idx="0"/>
          </p:cNvCxnSpPr>
          <p:nvPr userDrawn="1"/>
        </p:nvCxnSpPr>
        <p:spPr>
          <a:xfrm>
            <a:off x="7618865" y="-74544"/>
            <a:ext cx="1" cy="2595593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73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978"/>
            <a:ext cx="7200800" cy="594556"/>
          </a:xfr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4"/>
            <a:ext cx="8550480" cy="36070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52134" y="46599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96B23E-015C-4C0F-A6F7-6F726EF92268}" type="slidenum">
              <a:rPr lang="en-NZ" smtClean="0">
                <a:solidFill>
                  <a:sysClr val="windowText" lastClr="000000"/>
                </a:solidFill>
              </a:rPr>
              <a:pPr/>
              <a:t>‹#›</a:t>
            </a:fld>
            <a:endParaRPr lang="en-NZ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2000" y="800534"/>
            <a:ext cx="84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61" y="332309"/>
            <a:ext cx="1291339" cy="26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9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978"/>
            <a:ext cx="7200800" cy="997620"/>
          </a:xfr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9623"/>
            <a:ext cx="8550480" cy="317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52134" y="46599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96B23E-015C-4C0F-A6F7-6F726EF92268}" type="slidenum">
              <a:rPr lang="en-NZ" smtClean="0">
                <a:solidFill>
                  <a:sysClr val="windowText" lastClr="000000"/>
                </a:solidFill>
              </a:rPr>
              <a:pPr/>
              <a:t>‹#›</a:t>
            </a:fld>
            <a:endParaRPr lang="en-NZ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61" y="332309"/>
            <a:ext cx="1291339" cy="266627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342000" y="1203598"/>
            <a:ext cx="84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56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61" y="332309"/>
            <a:ext cx="1291339" cy="266627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3815916" y="1815666"/>
            <a:ext cx="1512168" cy="1512168"/>
            <a:chOff x="3131840" y="1851670"/>
            <a:chExt cx="1512168" cy="1512168"/>
          </a:xfrm>
        </p:grpSpPr>
        <p:sp>
          <p:nvSpPr>
            <p:cNvPr id="4" name="Flowchart: Connector 3"/>
            <p:cNvSpPr/>
            <p:nvPr userDrawn="1"/>
          </p:nvSpPr>
          <p:spPr>
            <a:xfrm>
              <a:off x="3131840" y="1851670"/>
              <a:ext cx="1512168" cy="1512168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5400000">
              <a:off x="3706463" y="2373728"/>
              <a:ext cx="542940" cy="46805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3265256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62" y="273761"/>
            <a:ext cx="1291339" cy="19997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52134" y="48361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96B23E-015C-4C0F-A6F7-6F726EF92268}" type="slidenum">
              <a:rPr lang="en-NZ" smtClean="0">
                <a:solidFill>
                  <a:sysClr val="windowText" lastClr="000000"/>
                </a:solidFill>
              </a:rPr>
              <a:pPr/>
              <a:t>‹#›</a:t>
            </a:fld>
            <a:endParaRPr lang="en-NZ" dirty="0">
              <a:solidFill>
                <a:sysClr val="windowText" lastClr="000000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42000" y="800534"/>
            <a:ext cx="84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58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4AF9-B347-474F-A8DE-908CF6B1415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583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1191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NZ </a:t>
            </a:r>
            <a:r>
              <a:rPr lang="en-NZ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Shippers Council</a:t>
            </a:r>
            <a:endParaRPr lang="en-N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923678"/>
            <a:ext cx="4104456" cy="63026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sz="2400" b="0" spc="2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Sustainable and inclusive growth for New Zealand</a:t>
            </a:r>
            <a:endParaRPr lang="en-US" sz="2400" b="0" spc="2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6" y="1065192"/>
            <a:ext cx="3278624" cy="679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700052"/>
            <a:ext cx="1080000" cy="22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Relative size of ports - TEU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/>
          <a:stretch/>
        </p:blipFill>
        <p:spPr>
          <a:xfrm>
            <a:off x="771525" y="987574"/>
            <a:ext cx="8048947" cy="355923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 r="97182"/>
          <a:stretch/>
        </p:blipFill>
        <p:spPr>
          <a:xfrm>
            <a:off x="325487" y="987574"/>
            <a:ext cx="261937" cy="35592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4531935"/>
            <a:ext cx="63904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700" i="1" dirty="0"/>
              <a:t>Source : NZTA Web Site – Port Container Trends – Total Loads and Discharges (</a:t>
            </a:r>
            <a:r>
              <a:rPr lang="en-NZ" sz="700" i="1" dirty="0" smtClean="0"/>
              <a:t>P1)   http</a:t>
            </a:r>
            <a:r>
              <a:rPr lang="en-NZ" sz="700" i="1" dirty="0"/>
              <a:t>://www.transport.govt.nz/sea/figs/containers/port-trends-1/</a:t>
            </a:r>
          </a:p>
        </p:txBody>
      </p:sp>
    </p:spTree>
    <p:extLst>
      <p:ext uri="{BB962C8B-B14F-4D97-AF65-F5344CB8AC3E}">
        <p14:creationId xmlns:p14="http://schemas.microsoft.com/office/powerpoint/2010/main" val="15415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Challenges</a:t>
            </a:r>
            <a:endParaRPr lang="en-NZ" dirty="0"/>
          </a:p>
        </p:txBody>
      </p:sp>
      <p:grpSp>
        <p:nvGrpSpPr>
          <p:cNvPr id="31" name="Group 30"/>
          <p:cNvGrpSpPr/>
          <p:nvPr/>
        </p:nvGrpSpPr>
        <p:grpSpPr>
          <a:xfrm>
            <a:off x="342000" y="1059582"/>
            <a:ext cx="8516590" cy="1080000"/>
            <a:chOff x="342000" y="1131590"/>
            <a:chExt cx="8516590" cy="3312368"/>
          </a:xfrm>
        </p:grpSpPr>
        <p:sp>
          <p:nvSpPr>
            <p:cNvPr id="32" name="Rectangle 31"/>
            <p:cNvSpPr/>
            <p:nvPr/>
          </p:nvSpPr>
          <p:spPr>
            <a:xfrm>
              <a:off x="342000" y="1131590"/>
              <a:ext cx="2736000" cy="33123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>
                <a:lnSpc>
                  <a:spcPct val="90000"/>
                </a:lnSpc>
                <a:spcAft>
                  <a:spcPts val="300"/>
                </a:spcAft>
              </a:pPr>
              <a:r>
                <a:rPr lang="en-US" sz="1600" b="1" dirty="0">
                  <a:latin typeface="Arial" pitchFamily="34" charset="0"/>
                  <a:cs typeface="Arial" pitchFamily="34" charset="0"/>
                </a:rPr>
                <a:t>Getting </a:t>
              </a:r>
              <a:r>
                <a:rPr lang="en-US" sz="1600" b="1" dirty="0" err="1">
                  <a:latin typeface="Arial" pitchFamily="34" charset="0"/>
                  <a:cs typeface="Arial" pitchFamily="34" charset="0"/>
                </a:rPr>
                <a:t>MNL</a:t>
              </a:r>
              <a:r>
                <a:rPr lang="en-US" sz="1600" b="1" dirty="0">
                  <a:latin typeface="Arial" pitchFamily="34" charset="0"/>
                  <a:cs typeface="Arial" pitchFamily="34" charset="0"/>
                </a:rPr>
                <a:t> back 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6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to </a:t>
              </a:r>
              <a:r>
                <a:rPr lang="en-US" sz="1600" b="1" dirty="0">
                  <a:latin typeface="Arial" pitchFamily="34" charset="0"/>
                  <a:cs typeface="Arial" pitchFamily="34" charset="0"/>
                </a:rPr>
                <a:t>capacity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232295" y="1131590"/>
              <a:ext cx="2736000" cy="33123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>
                <a:lnSpc>
                  <a:spcPct val="90000"/>
                </a:lnSpc>
                <a:spcAft>
                  <a:spcPts val="3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High exposure to commodity exports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22590" y="1131590"/>
              <a:ext cx="2736000" cy="33123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600" b="1" dirty="0">
                  <a:latin typeface="Arial" pitchFamily="34" charset="0"/>
                  <a:cs typeface="Arial" pitchFamily="34" charset="0"/>
                </a:rPr>
                <a:t>Evolving supply 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6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chains </a:t>
              </a:r>
              <a:r>
                <a:rPr lang="en-US" sz="1600" b="1" dirty="0">
                  <a:latin typeface="Arial" pitchFamily="34" charset="0"/>
                  <a:cs typeface="Arial" pitchFamily="34" charset="0"/>
                </a:rPr>
                <a:t>and freight </a:t>
              </a:r>
              <a:endParaRPr lang="en-US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flows </a:t>
              </a:r>
              <a:r>
                <a:rPr lang="en-US" sz="1600" b="1" dirty="0">
                  <a:latin typeface="Arial" pitchFamily="34" charset="0"/>
                  <a:cs typeface="Arial" pitchFamily="34" charset="0"/>
                </a:rPr>
                <a:t>– super ships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2000" y="3474429"/>
            <a:ext cx="8516590" cy="1080000"/>
            <a:chOff x="342000" y="1131590"/>
            <a:chExt cx="8516590" cy="3312368"/>
          </a:xfrm>
        </p:grpSpPr>
        <p:sp>
          <p:nvSpPr>
            <p:cNvPr id="36" name="Rectangle 35"/>
            <p:cNvSpPr/>
            <p:nvPr/>
          </p:nvSpPr>
          <p:spPr>
            <a:xfrm>
              <a:off x="342000" y="1131590"/>
              <a:ext cx="2736000" cy="3312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>
                <a:lnSpc>
                  <a:spcPct val="90000"/>
                </a:lnSpc>
                <a:spcAft>
                  <a:spcPts val="300"/>
                </a:spcAft>
              </a:pP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Technological </a:t>
              </a:r>
              <a:br>
                <a:rPr lang="en-US" sz="16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disruption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32295" y="1131590"/>
              <a:ext cx="2736000" cy="3312368"/>
            </a:xfrm>
            <a:prstGeom prst="rect">
              <a:avLst/>
            </a:prstGeom>
            <a:solidFill>
              <a:schemeClr val="accent5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>
                <a:lnSpc>
                  <a:spcPct val="90000"/>
                </a:lnSpc>
                <a:spcAft>
                  <a:spcPts val="300"/>
                </a:spcAft>
              </a:pP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Ageing </a:t>
              </a:r>
              <a:b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workforce</a:t>
              </a:r>
              <a:endParaRPr lang="en-US" sz="16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22590" y="1131590"/>
              <a:ext cx="2736000" cy="33123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>
                <a:lnSpc>
                  <a:spcPct val="90000"/>
                </a:lnSpc>
                <a:spcAft>
                  <a:spcPts val="300"/>
                </a:spcAft>
              </a:pP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Long-term </a:t>
              </a:r>
              <a:br>
                <a:rPr lang="en-US" sz="16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Funding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42000" y="2267005"/>
            <a:ext cx="8516590" cy="1080000"/>
            <a:chOff x="342000" y="1131590"/>
            <a:chExt cx="8516590" cy="3312368"/>
          </a:xfrm>
        </p:grpSpPr>
        <p:sp>
          <p:nvSpPr>
            <p:cNvPr id="40" name="Rectangle 39"/>
            <p:cNvSpPr/>
            <p:nvPr/>
          </p:nvSpPr>
          <p:spPr>
            <a:xfrm>
              <a:off x="342000" y="1131590"/>
              <a:ext cx="2736000" cy="33123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>
                <a:lnSpc>
                  <a:spcPct val="90000"/>
                </a:lnSpc>
                <a:spcAft>
                  <a:spcPts val="300"/>
                </a:spcAft>
              </a:pPr>
              <a:r>
                <a:rPr lang="en-US" sz="1600" b="1" dirty="0">
                  <a:latin typeface="Arial" pitchFamily="34" charset="0"/>
                  <a:cs typeface="Arial" pitchFamily="34" charset="0"/>
                </a:rPr>
                <a:t>Excess capacity 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6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on </a:t>
              </a:r>
              <a:r>
                <a:rPr lang="en-US" sz="1600" b="1" dirty="0">
                  <a:latin typeface="Arial" pitchFamily="34" charset="0"/>
                  <a:cs typeface="Arial" pitchFamily="34" charset="0"/>
                </a:rPr>
                <a:t>Cook Strait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32295" y="1131590"/>
              <a:ext cx="2736000" cy="33123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>
                <a:lnSpc>
                  <a:spcPct val="90000"/>
                </a:lnSpc>
                <a:spcAft>
                  <a:spcPts val="300"/>
                </a:spcAft>
              </a:pP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Fit for purpose</a:t>
              </a:r>
              <a:b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“Smart” Assets</a:t>
              </a:r>
              <a:endPara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22590" y="1131590"/>
              <a:ext cx="2736000" cy="33123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>
                <a:lnSpc>
                  <a:spcPct val="90000"/>
                </a:lnSpc>
                <a:spcAft>
                  <a:spcPts val="300"/>
                </a:spcAft>
              </a:pPr>
              <a:r>
                <a:rPr lang="en-US" sz="1600" b="1" dirty="0">
                  <a:latin typeface="Arial" pitchFamily="34" charset="0"/>
                  <a:cs typeface="Arial" pitchFamily="34" charset="0"/>
                </a:rPr>
                <a:t>Future of </a:t>
              </a:r>
              <a:endParaRPr lang="en-US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ts val="300"/>
                </a:spcAft>
              </a:pP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work </a:t>
              </a:r>
              <a:r>
                <a:rPr lang="en-US" sz="1600" b="1" dirty="0">
                  <a:latin typeface="Arial" pitchFamily="34" charset="0"/>
                  <a:cs typeface="Arial" pitchFamily="34" charset="0"/>
                </a:rPr>
                <a:t>challenges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7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Forward Outlook</a:t>
            </a:r>
            <a:endParaRPr lang="en-NZ" dirty="0"/>
          </a:p>
        </p:txBody>
      </p:sp>
      <p:grpSp>
        <p:nvGrpSpPr>
          <p:cNvPr id="10" name="Group 9"/>
          <p:cNvGrpSpPr/>
          <p:nvPr/>
        </p:nvGrpSpPr>
        <p:grpSpPr>
          <a:xfrm>
            <a:off x="323528" y="2232502"/>
            <a:ext cx="8482874" cy="867600"/>
            <a:chOff x="323528" y="2118415"/>
            <a:chExt cx="8482874" cy="720000"/>
          </a:xfrm>
        </p:grpSpPr>
        <p:sp>
          <p:nvSpPr>
            <p:cNvPr id="21" name="Rectangle 20"/>
            <p:cNvSpPr/>
            <p:nvPr/>
          </p:nvSpPr>
          <p:spPr>
            <a:xfrm>
              <a:off x="1547664" y="2190384"/>
              <a:ext cx="7258738" cy="5760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0" rIns="0" bIns="0" rtlCol="0" anchor="ctr"/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Intelligent Assets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23528" y="2118415"/>
              <a:ext cx="1463824" cy="72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30" name="Picture 2" descr="C:\Users\lpa8936\Downloads\wifi-signal-tow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34" y="2452541"/>
            <a:ext cx="453076" cy="42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23528" y="3404030"/>
            <a:ext cx="8482874" cy="867600"/>
            <a:chOff x="323528" y="3006527"/>
            <a:chExt cx="8482874" cy="720000"/>
          </a:xfrm>
        </p:grpSpPr>
        <p:sp>
          <p:nvSpPr>
            <p:cNvPr id="15" name="Rectangle 14"/>
            <p:cNvSpPr/>
            <p:nvPr/>
          </p:nvSpPr>
          <p:spPr>
            <a:xfrm>
              <a:off x="1547664" y="3078496"/>
              <a:ext cx="7258738" cy="5760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0" rIns="0" bIns="0" rtlCol="0" anchor="ctr"/>
            <a:lstStyle/>
            <a:p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Interislander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(Ships and Shore)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3528" y="3006527"/>
              <a:ext cx="1463824" cy="72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32" name="Picture 3" descr="C:\Users\lpa8936\Downloads\sh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7" y="3579199"/>
            <a:ext cx="517262" cy="5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23528" y="1059582"/>
            <a:ext cx="8482874" cy="868992"/>
            <a:chOff x="323528" y="3867974"/>
            <a:chExt cx="8482874" cy="720000"/>
          </a:xfrm>
        </p:grpSpPr>
        <p:sp>
          <p:nvSpPr>
            <p:cNvPr id="22" name="Rectangle 21"/>
            <p:cNvSpPr/>
            <p:nvPr/>
          </p:nvSpPr>
          <p:spPr>
            <a:xfrm>
              <a:off x="1547664" y="3939943"/>
              <a:ext cx="7258738" cy="5760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0" rIns="0" bIns="0" rtlCol="0" anchor="ctr"/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Efficient Hub and Spoke Systems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3528" y="3867974"/>
              <a:ext cx="1463824" cy="72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9" y="1299671"/>
            <a:ext cx="537805" cy="53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Forward Outlook- Services</a:t>
            </a:r>
            <a:endParaRPr lang="en-NZ" dirty="0"/>
          </a:p>
        </p:txBody>
      </p:sp>
      <p:grpSp>
        <p:nvGrpSpPr>
          <p:cNvPr id="7" name="Group 6"/>
          <p:cNvGrpSpPr/>
          <p:nvPr/>
        </p:nvGrpSpPr>
        <p:grpSpPr>
          <a:xfrm>
            <a:off x="323528" y="1203638"/>
            <a:ext cx="8482874" cy="720000"/>
            <a:chOff x="323528" y="1203638"/>
            <a:chExt cx="8482874" cy="720000"/>
          </a:xfrm>
        </p:grpSpPr>
        <p:sp>
          <p:nvSpPr>
            <p:cNvPr id="21" name="Rectangle 20"/>
            <p:cNvSpPr/>
            <p:nvPr/>
          </p:nvSpPr>
          <p:spPr>
            <a:xfrm>
              <a:off x="1547664" y="1275607"/>
              <a:ext cx="7258738" cy="5760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0" rIns="0" bIns="0" rtlCol="0" anchor="ctr"/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Customer Information Platforms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23528" y="1203638"/>
              <a:ext cx="1440160" cy="72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7192" y="2091750"/>
            <a:ext cx="8459210" cy="720000"/>
            <a:chOff x="347192" y="2019728"/>
            <a:chExt cx="8459210" cy="720000"/>
          </a:xfrm>
        </p:grpSpPr>
        <p:sp>
          <p:nvSpPr>
            <p:cNvPr id="15" name="Rectangle 14"/>
            <p:cNvSpPr/>
            <p:nvPr/>
          </p:nvSpPr>
          <p:spPr>
            <a:xfrm>
              <a:off x="1547664" y="2091697"/>
              <a:ext cx="7258738" cy="5760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0" rIns="0" bIns="0" rtlCol="0" anchor="ctr"/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Intermodal Freight Hubs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7192" y="2019728"/>
              <a:ext cx="1440160" cy="72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7192" y="2979862"/>
            <a:ext cx="8459210" cy="720000"/>
            <a:chOff x="347192" y="2835818"/>
            <a:chExt cx="8459210" cy="720000"/>
          </a:xfrm>
        </p:grpSpPr>
        <p:sp>
          <p:nvSpPr>
            <p:cNvPr id="17" name="Rectangle 16"/>
            <p:cNvSpPr/>
            <p:nvPr/>
          </p:nvSpPr>
          <p:spPr>
            <a:xfrm>
              <a:off x="1547664" y="2907787"/>
              <a:ext cx="7258738" cy="5760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0" rIns="0" bIns="0" rtlCol="0" anchor="ctr"/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Tourism Models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7192" y="2835818"/>
              <a:ext cx="1440160" cy="72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7192" y="3867974"/>
            <a:ext cx="8459210" cy="720000"/>
            <a:chOff x="347192" y="3867974"/>
            <a:chExt cx="8459210" cy="720000"/>
          </a:xfrm>
        </p:grpSpPr>
        <p:sp>
          <p:nvSpPr>
            <p:cNvPr id="16" name="Rectangle 15"/>
            <p:cNvSpPr/>
            <p:nvPr/>
          </p:nvSpPr>
          <p:spPr>
            <a:xfrm>
              <a:off x="1547664" y="3939943"/>
              <a:ext cx="7258738" cy="5760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0" rIns="0" bIns="0" rtlCol="0" anchor="ctr"/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Connected Teams and Partners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7192" y="3867974"/>
              <a:ext cx="1440160" cy="72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23" name="Picture 2" descr="P:\KRN_Public Affairs\Lisa Papa - working documents\Downloads\171206\171129\png\034-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8" y="395797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lpa8936\Downloads\po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21" y="2208499"/>
            <a:ext cx="486501" cy="4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P:\KRN_Public Affairs\Lisa Papa - working documents\Downloads\171206\171129\png\035-medic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32" y="1238400"/>
            <a:ext cx="650478" cy="65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pa8936\Downloads\earth-pictur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41" y="3077052"/>
            <a:ext cx="525620" cy="52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-915769"/>
            <a:ext cx="9140552" cy="609370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291830"/>
            <a:ext cx="4211960" cy="1227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7188" algn="l" defTabSz="939800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700052"/>
            <a:ext cx="1080000" cy="22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Today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Value of Rail to </a:t>
            </a:r>
            <a:r>
              <a:rPr lang="en-US" sz="2400" dirty="0" smtClean="0"/>
              <a:t>NZ</a:t>
            </a:r>
            <a:endParaRPr lang="en-US" sz="2400" dirty="0"/>
          </a:p>
          <a:p>
            <a:r>
              <a:rPr lang="en-US" sz="2400" dirty="0" smtClean="0"/>
              <a:t>Our Focus</a:t>
            </a:r>
            <a:endParaRPr lang="en-US" sz="2400" dirty="0"/>
          </a:p>
          <a:p>
            <a:r>
              <a:rPr lang="en-US" sz="2400" dirty="0"/>
              <a:t>Half </a:t>
            </a:r>
            <a:r>
              <a:rPr lang="en-US" sz="2400" dirty="0" smtClean="0"/>
              <a:t>year result</a:t>
            </a:r>
            <a:endParaRPr lang="en-US" sz="2400" dirty="0"/>
          </a:p>
          <a:p>
            <a:r>
              <a:rPr lang="en-US" sz="2400" dirty="0" smtClean="0"/>
              <a:t>Import/Export freight flow</a:t>
            </a:r>
            <a:endParaRPr lang="en-US" sz="2400" dirty="0"/>
          </a:p>
          <a:p>
            <a:r>
              <a:rPr lang="en-US" sz="2400" dirty="0" smtClean="0"/>
              <a:t>Challenges</a:t>
            </a:r>
          </a:p>
          <a:p>
            <a:r>
              <a:rPr lang="en-US" sz="2400" dirty="0"/>
              <a:t>Forward </a:t>
            </a:r>
            <a:r>
              <a:rPr lang="en-US" sz="2400" dirty="0" smtClean="0"/>
              <a:t>Outlook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788024" y="1003021"/>
            <a:ext cx="4013977" cy="3516512"/>
            <a:chOff x="3833448" y="1003021"/>
            <a:chExt cx="4968553" cy="43527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8" r="5297"/>
            <a:stretch/>
          </p:blipFill>
          <p:spPr>
            <a:xfrm>
              <a:off x="3833448" y="1003021"/>
              <a:ext cx="4968553" cy="39379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833448" y="5012933"/>
              <a:ext cx="4968553" cy="34287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Matt Hermann, Team 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Leader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2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9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Value of Rail to New Zealand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 b="7983"/>
          <a:stretch/>
        </p:blipFill>
        <p:spPr>
          <a:xfrm>
            <a:off x="323528" y="987575"/>
            <a:ext cx="8496944" cy="3864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8" t="1" r="1518" b="91565"/>
          <a:stretch/>
        </p:blipFill>
        <p:spPr>
          <a:xfrm>
            <a:off x="323528" y="987575"/>
            <a:ext cx="5581972" cy="40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" t="19195" r="2439" b="20357"/>
          <a:stretch/>
        </p:blipFill>
        <p:spPr>
          <a:xfrm>
            <a:off x="323528" y="1048601"/>
            <a:ext cx="8496944" cy="3010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Value of Rail to New Zealand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8" t="1" r="1518" b="91565"/>
          <a:stretch/>
        </p:blipFill>
        <p:spPr>
          <a:xfrm>
            <a:off x="323528" y="4059592"/>
            <a:ext cx="8496944" cy="81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Half year result 2018</a:t>
            </a:r>
            <a:endParaRPr lang="en-NZ" dirty="0"/>
          </a:p>
        </p:txBody>
      </p:sp>
      <p:grpSp>
        <p:nvGrpSpPr>
          <p:cNvPr id="8" name="Group 7"/>
          <p:cNvGrpSpPr/>
          <p:nvPr/>
        </p:nvGrpSpPr>
        <p:grpSpPr>
          <a:xfrm>
            <a:off x="342000" y="1059582"/>
            <a:ext cx="8459430" cy="1944216"/>
            <a:chOff x="342000" y="1131590"/>
            <a:chExt cx="8459430" cy="3312368"/>
          </a:xfrm>
        </p:grpSpPr>
        <p:sp>
          <p:nvSpPr>
            <p:cNvPr id="5" name="Rectangle 4"/>
            <p:cNvSpPr/>
            <p:nvPr/>
          </p:nvSpPr>
          <p:spPr>
            <a:xfrm>
              <a:off x="342000" y="1131590"/>
              <a:ext cx="2645254" cy="33123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>
                <a:lnSpc>
                  <a:spcPct val="80000"/>
                </a:lnSpc>
                <a:spcAft>
                  <a:spcPts val="300"/>
                </a:spcAft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$15.3 MILLION </a:t>
              </a:r>
              <a:endParaRPr lang="en-US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80000"/>
                </a:lnSpc>
                <a:spcAft>
                  <a:spcPts val="300"/>
                </a:spcAft>
              </a:pP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operating profit</a:t>
              </a:r>
            </a:p>
            <a:p>
              <a:pPr algn="ctr">
                <a:lnSpc>
                  <a:spcPct val="80000"/>
                </a:lnSpc>
                <a:spcAft>
                  <a:spcPts val="300"/>
                </a:spcAft>
              </a:pP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Up 39%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49088" y="1131590"/>
              <a:ext cx="2645254" cy="33123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>
                <a:lnSpc>
                  <a:spcPct val="80000"/>
                </a:lnSpc>
                <a:spcAft>
                  <a:spcPts val="300"/>
                </a:spcAft>
              </a:pP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$40 MILLION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underlying operating </a:t>
              </a:r>
              <a:br>
                <a:rPr lang="en-US" sz="16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up excluding $25m earthquake impact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156176" y="1131590"/>
              <a:ext cx="2645254" cy="33123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>
                <a:lnSpc>
                  <a:spcPct val="80000"/>
                </a:lnSpc>
                <a:spcAft>
                  <a:spcPts val="300"/>
                </a:spcAft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$7 MILLION </a:t>
              </a:r>
              <a:endParaRPr lang="en-US" sz="16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productivity </a:t>
              </a:r>
              <a:br>
                <a:rPr lang="en-US" sz="16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and efficiency </a:t>
              </a:r>
              <a:br>
                <a:rPr lang="en-US" sz="16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savings building on $45m last 2 years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42000" y="3291829"/>
            <a:ext cx="8459430" cy="1272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80000"/>
              </a:lnSpc>
              <a:spcAft>
                <a:spcPts val="300"/>
              </a:spcAf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EXCEEDED</a:t>
            </a:r>
          </a:p>
          <a:p>
            <a:pPr algn="ctr">
              <a:spcAft>
                <a:spcPts val="120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commitment to Government for third year running</a:t>
            </a:r>
          </a:p>
        </p:txBody>
      </p:sp>
    </p:spTree>
    <p:extLst>
      <p:ext uri="{BB962C8B-B14F-4D97-AF65-F5344CB8AC3E}">
        <p14:creationId xmlns:p14="http://schemas.microsoft.com/office/powerpoint/2010/main" val="37681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/>
          <p:cNvSpPr/>
          <p:nvPr/>
        </p:nvSpPr>
        <p:spPr>
          <a:xfrm>
            <a:off x="345150" y="3589174"/>
            <a:ext cx="8459399" cy="9792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/>
          <p:cNvSpPr/>
          <p:nvPr/>
        </p:nvSpPr>
        <p:spPr>
          <a:xfrm>
            <a:off x="8316416" y="4568404"/>
            <a:ext cx="720080" cy="451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1" name="TextBox 70"/>
          <p:cNvSpPr txBox="1"/>
          <p:nvPr/>
        </p:nvSpPr>
        <p:spPr>
          <a:xfrm>
            <a:off x="343575" y="951570"/>
            <a:ext cx="8460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4763"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vision: 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Trusted, Kiwi-owned logistics partner, growing New Zealand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3575" y="1167570"/>
            <a:ext cx="8460000" cy="2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4763" algn="ctr"/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Our purpose: We move people and freight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42602" y="1923570"/>
            <a:ext cx="2303398" cy="13146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75" name="Group 74"/>
          <p:cNvGrpSpPr/>
          <p:nvPr/>
        </p:nvGrpSpPr>
        <p:grpSpPr>
          <a:xfrm>
            <a:off x="470101" y="2026792"/>
            <a:ext cx="2048400" cy="1107000"/>
            <a:chOff x="1547665" y="2550698"/>
            <a:chExt cx="1872208" cy="993412"/>
          </a:xfrm>
        </p:grpSpPr>
        <p:sp>
          <p:nvSpPr>
            <p:cNvPr id="76" name="Rectangle 75"/>
            <p:cNvSpPr/>
            <p:nvPr/>
          </p:nvSpPr>
          <p:spPr>
            <a:xfrm>
              <a:off x="1547665" y="2912247"/>
              <a:ext cx="1872208" cy="270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Standardise</a:t>
              </a:r>
              <a:endParaRPr lang="en-NZ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547665" y="3273795"/>
              <a:ext cx="1872208" cy="270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Invest</a:t>
              </a:r>
              <a:endParaRPr lang="en-NZ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47665" y="2550698"/>
              <a:ext cx="1872208" cy="270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Simplify</a:t>
              </a:r>
              <a:endParaRPr lang="en-NZ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342000" y="1518569"/>
            <a:ext cx="2304000" cy="4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8" name="Rectangle 87"/>
          <p:cNvSpPr/>
          <p:nvPr/>
        </p:nvSpPr>
        <p:spPr>
          <a:xfrm>
            <a:off x="342000" y="1518571"/>
            <a:ext cx="1524096" cy="404999"/>
          </a:xfrm>
          <a:prstGeom prst="rect">
            <a:avLst/>
          </a:prstGeom>
          <a:ln>
            <a:noFill/>
          </a:ln>
        </p:spPr>
        <p:txBody>
          <a:bodyPr wrap="none" anchor="ctr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STRATEGIC</a:t>
            </a:r>
            <a:b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THEMES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2718000" y="1518570"/>
            <a:ext cx="3708000" cy="1719605"/>
            <a:chOff x="2699792" y="1881400"/>
            <a:chExt cx="3708000" cy="2292806"/>
          </a:xfrm>
        </p:grpSpPr>
        <p:sp>
          <p:nvSpPr>
            <p:cNvPr id="90" name="Rectangle 89"/>
            <p:cNvSpPr/>
            <p:nvPr/>
          </p:nvSpPr>
          <p:spPr>
            <a:xfrm>
              <a:off x="2699792" y="2410206"/>
              <a:ext cx="3708000" cy="1764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699792" y="1881400"/>
              <a:ext cx="3708000" cy="54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699793" y="1881400"/>
              <a:ext cx="1932930" cy="540000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SUSTAINABILITY FRAMEWORK</a:t>
              </a: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6498001" y="1915175"/>
            <a:ext cx="2304000" cy="132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59" name="Group 158"/>
          <p:cNvGrpSpPr/>
          <p:nvPr/>
        </p:nvGrpSpPr>
        <p:grpSpPr>
          <a:xfrm>
            <a:off x="6625561" y="2026792"/>
            <a:ext cx="2048881" cy="1107000"/>
            <a:chOff x="1547665" y="2550698"/>
            <a:chExt cx="1872208" cy="993412"/>
          </a:xfrm>
        </p:grpSpPr>
        <p:sp>
          <p:nvSpPr>
            <p:cNvPr id="160" name="Rectangle 159"/>
            <p:cNvSpPr/>
            <p:nvPr/>
          </p:nvSpPr>
          <p:spPr>
            <a:xfrm>
              <a:off x="1547665" y="2912247"/>
              <a:ext cx="1872208" cy="270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Sustainable</a:t>
              </a:r>
              <a:endParaRPr lang="en-NZ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547665" y="3273795"/>
              <a:ext cx="1872208" cy="270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Valuable</a:t>
              </a:r>
              <a:endParaRPr lang="en-NZ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547665" y="2550698"/>
              <a:ext cx="1872208" cy="270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Reliable</a:t>
              </a:r>
              <a:endParaRPr lang="en-NZ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6498000" y="1514920"/>
            <a:ext cx="2304000" cy="408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4" name="Rectangle 163"/>
          <p:cNvSpPr/>
          <p:nvPr/>
        </p:nvSpPr>
        <p:spPr>
          <a:xfrm>
            <a:off x="6498001" y="1514919"/>
            <a:ext cx="1448153" cy="405000"/>
          </a:xfrm>
          <a:prstGeom prst="rect">
            <a:avLst/>
          </a:prstGeom>
          <a:ln>
            <a:noFill/>
          </a:ln>
        </p:spPr>
        <p:txBody>
          <a:bodyPr wrap="none" anchor="ctr">
            <a:noAutofit/>
          </a:bodyPr>
          <a:lstStyle/>
          <a:p>
            <a:pPr marL="4763"/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OUTCOMES FOR</a:t>
            </a:r>
            <a:b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ZEALAND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5" name="Elbow Connector 164"/>
          <p:cNvCxnSpPr>
            <a:stCxn id="72" idx="2"/>
            <a:endCxn id="87" idx="0"/>
          </p:cNvCxnSpPr>
          <p:nvPr/>
        </p:nvCxnSpPr>
        <p:spPr>
          <a:xfrm rot="5400000">
            <a:off x="2966290" y="-88718"/>
            <a:ext cx="134999" cy="3079575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72" idx="2"/>
            <a:endCxn id="163" idx="0"/>
          </p:cNvCxnSpPr>
          <p:nvPr/>
        </p:nvCxnSpPr>
        <p:spPr>
          <a:xfrm rot="16200000" flipH="1">
            <a:off x="6046113" y="-88968"/>
            <a:ext cx="131350" cy="3076425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72" idx="2"/>
            <a:endCxn id="91" idx="0"/>
          </p:cNvCxnSpPr>
          <p:nvPr/>
        </p:nvCxnSpPr>
        <p:spPr>
          <a:xfrm flipH="1">
            <a:off x="4572001" y="1383570"/>
            <a:ext cx="1575" cy="13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lbow Connector 167"/>
          <p:cNvCxnSpPr>
            <a:stCxn id="73" idx="2"/>
            <a:endCxn id="187" idx="0"/>
          </p:cNvCxnSpPr>
          <p:nvPr/>
        </p:nvCxnSpPr>
        <p:spPr>
          <a:xfrm rot="16200000" flipH="1">
            <a:off x="2966438" y="1766038"/>
            <a:ext cx="135000" cy="307927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158" idx="2"/>
            <a:endCxn id="187" idx="0"/>
          </p:cNvCxnSpPr>
          <p:nvPr/>
        </p:nvCxnSpPr>
        <p:spPr>
          <a:xfrm rot="5400000">
            <a:off x="6044288" y="1767462"/>
            <a:ext cx="135000" cy="3076426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90" idx="2"/>
            <a:endCxn id="187" idx="0"/>
          </p:cNvCxnSpPr>
          <p:nvPr/>
        </p:nvCxnSpPr>
        <p:spPr>
          <a:xfrm>
            <a:off x="4572001" y="3238175"/>
            <a:ext cx="1575" cy="13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/>
          <p:cNvGrpSpPr/>
          <p:nvPr/>
        </p:nvGrpSpPr>
        <p:grpSpPr>
          <a:xfrm>
            <a:off x="251521" y="3993933"/>
            <a:ext cx="8553029" cy="812806"/>
            <a:chOff x="251520" y="5369595"/>
            <a:chExt cx="8553029" cy="1083741"/>
          </a:xfrm>
        </p:grpSpPr>
        <p:sp>
          <p:nvSpPr>
            <p:cNvPr id="172" name="TextBox 171"/>
            <p:cNvSpPr txBox="1"/>
            <p:nvPr/>
          </p:nvSpPr>
          <p:spPr>
            <a:xfrm>
              <a:off x="395999" y="5369595"/>
              <a:ext cx="8352000" cy="288000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</a:ln>
          </p:spPr>
          <p:txBody>
            <a:bodyPr wrap="none" lIns="36000" tIns="0" rIns="36000" bIns="0" rtlCol="0" anchor="ctr">
              <a:noAutofit/>
            </a:bodyPr>
            <a:lstStyle/>
            <a:p>
              <a:pPr algn="ctr"/>
              <a:r>
                <a:rPr lang="en-US" sz="1050" b="1" dirty="0" smtClean="0">
                  <a:latin typeface="Arial" pitchFamily="34" charset="0"/>
                  <a:cs typeface="Arial" pitchFamily="34" charset="0"/>
                </a:rPr>
                <a:t>BEHAVIOURS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345151" y="5733256"/>
              <a:ext cx="8459398" cy="720080"/>
              <a:chOff x="414241" y="6097425"/>
              <a:chExt cx="8672772" cy="370761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414241" y="6097425"/>
                <a:ext cx="1445462" cy="370761"/>
              </a:xfrm>
              <a:prstGeom prst="rect">
                <a:avLst/>
              </a:prstGeom>
              <a:solidFill>
                <a:srgbClr val="009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1859703" y="6097425"/>
                <a:ext cx="1445462" cy="370761"/>
              </a:xfrm>
              <a:prstGeom prst="rect">
                <a:avLst/>
              </a:prstGeom>
              <a:solidFill>
                <a:srgbClr val="E306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305165" y="6097425"/>
                <a:ext cx="1445462" cy="370761"/>
              </a:xfrm>
              <a:prstGeom prst="rect">
                <a:avLst/>
              </a:prstGeom>
              <a:solidFill>
                <a:srgbClr val="5825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750627" y="6097425"/>
                <a:ext cx="1445462" cy="37076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6196089" y="6097425"/>
                <a:ext cx="1445462" cy="370761"/>
              </a:xfrm>
              <a:prstGeom prst="rect">
                <a:avLst/>
              </a:prstGeom>
              <a:solidFill>
                <a:srgbClr val="213A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7641551" y="6097425"/>
                <a:ext cx="1445462" cy="370761"/>
              </a:xfrm>
              <a:prstGeom prst="rect">
                <a:avLst/>
              </a:prstGeom>
              <a:solidFill>
                <a:srgbClr val="009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80" name="Straight Connector 179"/>
            <p:cNvCxnSpPr/>
            <p:nvPr/>
          </p:nvCxnSpPr>
          <p:spPr>
            <a:xfrm>
              <a:off x="251520" y="5733256"/>
              <a:ext cx="8553029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TextBox 186"/>
          <p:cNvSpPr txBox="1"/>
          <p:nvPr/>
        </p:nvSpPr>
        <p:spPr>
          <a:xfrm>
            <a:off x="345150" y="3373174"/>
            <a:ext cx="8456850" cy="2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36000" tIns="0" rIns="36000" bIns="0" rtlCol="0" anchor="ctr">
            <a:no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GUIDING PRINCIPLES</a:t>
            </a:r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9" name="Group 188"/>
          <p:cNvGrpSpPr/>
          <p:nvPr/>
        </p:nvGrpSpPr>
        <p:grpSpPr>
          <a:xfrm>
            <a:off x="403508" y="3636425"/>
            <a:ext cx="8347024" cy="297000"/>
            <a:chOff x="369576" y="4848566"/>
            <a:chExt cx="8347024" cy="396000"/>
          </a:xfrm>
        </p:grpSpPr>
        <p:sp>
          <p:nvSpPr>
            <p:cNvPr id="190" name="Rectangle 189"/>
            <p:cNvSpPr/>
            <p:nvPr/>
          </p:nvSpPr>
          <p:spPr>
            <a:xfrm>
              <a:off x="369576" y="4848566"/>
              <a:ext cx="4176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BELONGING</a:t>
              </a:r>
              <a:endParaRPr lang="en-NZ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NZ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One proud KiwiRail family/</a:t>
              </a:r>
              <a:r>
                <a:rPr lang="en-NZ" sz="9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whanau</a:t>
              </a:r>
              <a:endParaRPr lang="en-NZ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540600" y="4848566"/>
              <a:ext cx="4176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BELIEVING</a:t>
              </a:r>
            </a:p>
            <a:p>
              <a:pPr algn="ctr"/>
              <a:r>
                <a:rPr lang="en-NZ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Customer growth </a:t>
              </a:r>
              <a:r>
                <a:rPr lang="en-NZ" sz="9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mindset</a:t>
              </a:r>
              <a:r>
                <a:rPr lang="en-NZ" sz="9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better every day</a:t>
              </a:r>
              <a:endParaRPr lang="en-NZ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92" name="Straight Connector 191"/>
          <p:cNvCxnSpPr/>
          <p:nvPr/>
        </p:nvCxnSpPr>
        <p:spPr>
          <a:xfrm>
            <a:off x="4573575" y="3622233"/>
            <a:ext cx="1" cy="35100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2960205" y="1959305"/>
            <a:ext cx="3195971" cy="1260517"/>
            <a:chOff x="3036699" y="2834660"/>
            <a:chExt cx="5705435" cy="2250271"/>
          </a:xfrm>
        </p:grpSpPr>
        <p:grpSp>
          <p:nvGrpSpPr>
            <p:cNvPr id="78" name="Group 77"/>
            <p:cNvGrpSpPr/>
            <p:nvPr/>
          </p:nvGrpSpPr>
          <p:grpSpPr>
            <a:xfrm>
              <a:off x="5139292" y="3174390"/>
              <a:ext cx="1368152" cy="1402566"/>
              <a:chOff x="5148064" y="2555322"/>
              <a:chExt cx="1368152" cy="1402566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5148064" y="2555322"/>
                <a:ext cx="1368152" cy="136815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5193043" y="2573088"/>
                <a:ext cx="1278193" cy="1384800"/>
              </a:xfrm>
              <a:prstGeom prst="rect">
                <a:avLst/>
              </a:prstGeom>
              <a:ln>
                <a:noFill/>
              </a:ln>
            </p:spPr>
            <p:txBody>
              <a:bodyPr wrap="none" anchor="ctr">
                <a:noAutofit/>
              </a:bodyPr>
              <a:lstStyle/>
              <a:p>
                <a:pPr marL="4763" algn="ctr">
                  <a:lnSpc>
                    <a:spcPct val="80000"/>
                  </a:lnSpc>
                </a:pPr>
                <a:r>
                  <a:rPr lang="en-US" sz="1400" b="1" dirty="0" smtClean="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rPr>
                  <a:t>ZERO</a:t>
                </a:r>
                <a:r>
                  <a:rPr lang="en-US" sz="1100" b="1" dirty="0" smtClean="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rPr>
                  <a:t/>
                </a:r>
                <a:br>
                  <a:rPr lang="en-US" sz="1100" b="1" dirty="0" smtClean="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rPr>
                </a:br>
                <a:r>
                  <a:rPr lang="en-US" sz="1200" b="1" kern="0" dirty="0" smtClean="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rPr>
                  <a:t>HARM</a:t>
                </a:r>
                <a:endParaRPr lang="en-US" sz="1100" b="1" kern="0" dirty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3036699" y="3625531"/>
              <a:ext cx="1680941" cy="46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Culture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62465" y="2888257"/>
              <a:ext cx="2279669" cy="466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Customer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4869056" y="2904154"/>
              <a:ext cx="1908624" cy="1908624"/>
            </a:xfrm>
            <a:prstGeom prst="ellips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grpSp>
          <p:nvGrpSpPr>
            <p:cNvPr id="82" name="Group 81"/>
            <p:cNvGrpSpPr/>
            <p:nvPr/>
          </p:nvGrpSpPr>
          <p:grpSpPr>
            <a:xfrm rot="683061">
              <a:off x="5967862" y="2834660"/>
              <a:ext cx="257368" cy="216000"/>
              <a:chOff x="4899056" y="2890372"/>
              <a:chExt cx="257368" cy="216000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4945014" y="2890372"/>
                <a:ext cx="211410" cy="216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09" name="Isosceles Triangle 108"/>
              <p:cNvSpPr/>
              <p:nvPr/>
            </p:nvSpPr>
            <p:spPr>
              <a:xfrm rot="5400000">
                <a:off x="4852256" y="2937172"/>
                <a:ext cx="216000" cy="1224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 rot="8656870">
              <a:off x="6303138" y="4468956"/>
              <a:ext cx="257368" cy="216000"/>
              <a:chOff x="4899056" y="2890372"/>
              <a:chExt cx="257368" cy="216000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4945014" y="2890372"/>
                <a:ext cx="211410" cy="216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06" name="Isosceles Triangle 105"/>
              <p:cNvSpPr/>
              <p:nvPr/>
            </p:nvSpPr>
            <p:spPr>
              <a:xfrm rot="5400000">
                <a:off x="4852256" y="2937172"/>
                <a:ext cx="216000" cy="1224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 rot="14908029">
              <a:off x="4779600" y="4023489"/>
              <a:ext cx="247252" cy="217369"/>
              <a:chOff x="4909172" y="2890372"/>
              <a:chExt cx="247252" cy="217369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4945014" y="2890372"/>
                <a:ext cx="211410" cy="216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02" name="Isosceles Triangle 101"/>
              <p:cNvSpPr/>
              <p:nvPr/>
            </p:nvSpPr>
            <p:spPr>
              <a:xfrm rot="5400000">
                <a:off x="4862372" y="2938541"/>
                <a:ext cx="216000" cy="1224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6387374" y="4606725"/>
              <a:ext cx="2037147" cy="478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Commercial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4725056" y="3734958"/>
              <a:ext cx="288000" cy="288000"/>
            </a:xfrm>
            <a:prstGeom prst="ellipse">
              <a:avLst/>
            </a:prstGeom>
            <a:solidFill>
              <a:srgbClr val="ACDDE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8" name="Oval 97"/>
            <p:cNvSpPr/>
            <p:nvPr/>
          </p:nvSpPr>
          <p:spPr>
            <a:xfrm>
              <a:off x="6190125" y="2904154"/>
              <a:ext cx="288000" cy="288000"/>
            </a:xfrm>
            <a:prstGeom prst="ellipse">
              <a:avLst/>
            </a:prstGeom>
            <a:solidFill>
              <a:srgbClr val="ACDDE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9" name="Oval 98"/>
            <p:cNvSpPr/>
            <p:nvPr/>
          </p:nvSpPr>
          <p:spPr>
            <a:xfrm>
              <a:off x="6082239" y="4576955"/>
              <a:ext cx="288000" cy="288000"/>
            </a:xfrm>
            <a:prstGeom prst="ellipse">
              <a:avLst/>
            </a:prstGeom>
            <a:solidFill>
              <a:srgbClr val="ACDDE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8" y="4358340"/>
            <a:ext cx="755448" cy="36312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39" y="4349255"/>
            <a:ext cx="1202537" cy="38129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883" y="4295450"/>
            <a:ext cx="1170036" cy="48035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825" y="4388024"/>
            <a:ext cx="992409" cy="360761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17" y="4369786"/>
            <a:ext cx="862029" cy="360761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84" y="4369786"/>
            <a:ext cx="982632" cy="360761"/>
          </a:xfrm>
          <a:prstGeom prst="rect">
            <a:avLst/>
          </a:prstGeom>
        </p:spPr>
      </p:pic>
      <p:sp>
        <p:nvSpPr>
          <p:cNvPr id="104" name="Title 1"/>
          <p:cNvSpPr txBox="1">
            <a:spLocks/>
          </p:cNvSpPr>
          <p:nvPr/>
        </p:nvSpPr>
        <p:spPr>
          <a:xfrm>
            <a:off x="251520" y="205978"/>
            <a:ext cx="6842026" cy="594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/>
              <a:t>Our Focus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571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Export – Import volumes critical to KiwiRail</a:t>
            </a: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96910"/>
              </p:ext>
            </p:extLst>
          </p:nvPr>
        </p:nvGraphicFramePr>
        <p:xfrm>
          <a:off x="467544" y="1324323"/>
          <a:ext cx="3960440" cy="261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857068"/>
              </p:ext>
            </p:extLst>
          </p:nvPr>
        </p:nvGraphicFramePr>
        <p:xfrm>
          <a:off x="4592137" y="1324323"/>
          <a:ext cx="3960440" cy="261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572000" y="1634182"/>
            <a:ext cx="1" cy="291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3528" y="1202135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400" b="1" dirty="0" smtClean="0"/>
              <a:t>Total external revenue</a:t>
            </a:r>
            <a:endParaRPr lang="en-NZ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4572000" y="1202135"/>
            <a:ext cx="4248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1400" b="1" dirty="0" smtClean="0"/>
              <a:t>Freight trading revenue by sector</a:t>
            </a:r>
            <a:endParaRPr lang="en-NZ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267519" y="3250404"/>
            <a:ext cx="1683196" cy="138499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itchFamily="2" charset="2"/>
              <a:buChar char=""/>
            </a:pPr>
            <a:r>
              <a:rPr lang="en-US" sz="1200" dirty="0" smtClean="0"/>
              <a:t>Freight</a:t>
            </a:r>
            <a:r>
              <a:rPr lang="en-US" sz="1200" dirty="0" smtClean="0">
                <a:solidFill>
                  <a:schemeClr val="accent1"/>
                </a:solidFill>
              </a:rPr>
              <a:t>  </a:t>
            </a:r>
          </a:p>
          <a:p>
            <a:pPr marL="171450" indent="-171450">
              <a:buClr>
                <a:schemeClr val="bg2"/>
              </a:buClr>
              <a:buFont typeface="Wingdings" pitchFamily="2" charset="2"/>
              <a:buChar char=""/>
            </a:pPr>
            <a:r>
              <a:rPr lang="en-US" sz="1200" dirty="0" err="1" smtClean="0"/>
              <a:t>Interislander</a:t>
            </a:r>
            <a:r>
              <a:rPr lang="en-US" sz="1200" dirty="0" smtClean="0"/>
              <a:t>  </a:t>
            </a:r>
          </a:p>
          <a:p>
            <a:pPr marL="171450" indent="-171450">
              <a:buFont typeface="Wingdings" pitchFamily="2" charset="2"/>
              <a:buChar char=""/>
            </a:pPr>
            <a:r>
              <a:rPr lang="en-US" sz="1200" dirty="0" smtClean="0"/>
              <a:t>Property and Corporate</a:t>
            </a:r>
          </a:p>
          <a:p>
            <a:pPr marL="171450" indent="-171450">
              <a:buClr>
                <a:schemeClr val="accent4"/>
              </a:buClr>
              <a:buFont typeface="Wingdings" pitchFamily="2" charset="2"/>
              <a:buChar char=""/>
            </a:pPr>
            <a:r>
              <a:rPr lang="en-US" sz="1200" dirty="0" smtClean="0"/>
              <a:t>Scenic Journeys</a:t>
            </a:r>
          </a:p>
          <a:p>
            <a:pPr marL="171450" indent="-17145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"/>
            </a:pPr>
            <a:r>
              <a:rPr lang="en-US" sz="1200" dirty="0" smtClean="0"/>
              <a:t>Infrastructure and Asset Management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4755708" y="3804811"/>
            <a:ext cx="1683196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itchFamily="2" charset="2"/>
              <a:buChar char=""/>
            </a:pPr>
            <a:r>
              <a:rPr lang="en-US" sz="1200" dirty="0" smtClean="0"/>
              <a:t>Domestic</a:t>
            </a:r>
            <a:endParaRPr lang="en-US" sz="1200" dirty="0" smtClean="0">
              <a:solidFill>
                <a:schemeClr val="accent1"/>
              </a:solidFill>
            </a:endParaRPr>
          </a:p>
          <a:p>
            <a:pPr marL="171450" indent="-171450">
              <a:buClr>
                <a:schemeClr val="bg2"/>
              </a:buClr>
              <a:buFont typeface="Wingdings" pitchFamily="2" charset="2"/>
              <a:buChar char=""/>
            </a:pPr>
            <a:r>
              <a:rPr lang="en-US" sz="1200" dirty="0" smtClean="0"/>
              <a:t>Forestry</a:t>
            </a:r>
          </a:p>
          <a:p>
            <a:pPr marL="171450" indent="-171450">
              <a:buFont typeface="Wingdings" pitchFamily="2" charset="2"/>
              <a:buChar char=""/>
            </a:pPr>
            <a:r>
              <a:rPr lang="en-US" sz="1200" dirty="0" smtClean="0"/>
              <a:t>Import / Export</a:t>
            </a:r>
          </a:p>
          <a:p>
            <a:pPr marL="171450" indent="-17145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"/>
            </a:pPr>
            <a:r>
              <a:rPr lang="en-US" sz="1200" dirty="0" smtClean="0"/>
              <a:t>Bulk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75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Rail share of port container traffic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947662"/>
              </p:ext>
            </p:extLst>
          </p:nvPr>
        </p:nvGraphicFramePr>
        <p:xfrm>
          <a:off x="342000" y="964822"/>
          <a:ext cx="8460000" cy="30406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9600"/>
                <a:gridCol w="1485400"/>
                <a:gridCol w="1057500"/>
                <a:gridCol w="1057500"/>
                <a:gridCol w="1057500"/>
                <a:gridCol w="1057500"/>
                <a:gridCol w="1057500"/>
                <a:gridCol w="1057500"/>
              </a:tblGrid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Direction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Port Name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2012 (%)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2013 (%)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2014 (%)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2015 (%)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2016 (%)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2017 (%)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accent1"/>
                    </a:solidFill>
                  </a:tcPr>
                </a:tc>
              </a:tr>
              <a:tr h="144000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="1" baseline="0" dirty="0" smtClean="0"/>
                        <a:t>Gate in</a:t>
                      </a:r>
                      <a:endParaRPr lang="en-NZ" sz="700" b="1" baseline="0" dirty="0"/>
                    </a:p>
                  </a:txBody>
                  <a:tcPr marL="36000" marR="36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Ports of Auckland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5.5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8.2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10.5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8.3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3.5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2.3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  <a:tr h="144000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NZ" sz="8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Port of Tauranga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34.3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37.0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45.3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46.8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50.1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47.3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  <a:tr h="144000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NZ" sz="8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Port of Napier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25.2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23.4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18.9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11.5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9.9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15.4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  <a:tr h="144000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NZ" sz="8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Port Nelson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  <a:tr h="144000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NZ" sz="8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err="1" smtClean="0"/>
                        <a:t>Lyttelton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37.6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30.2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22.2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15.3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17.4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16.7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  <a:tr h="144000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NZ" sz="8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err="1" smtClean="0"/>
                        <a:t>Primeport</a:t>
                      </a:r>
                      <a:r>
                        <a:rPr lang="en-NZ" sz="700" baseline="0" dirty="0" smtClean="0"/>
                        <a:t> </a:t>
                      </a:r>
                      <a:r>
                        <a:rPr lang="en-NZ" sz="700" baseline="0" dirty="0" err="1" smtClean="0"/>
                        <a:t>Timaru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24.3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24.2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7.9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13.4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32.7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28.0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  <a:tr h="144000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NZ" sz="8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Port </a:t>
                      </a:r>
                      <a:r>
                        <a:rPr lang="en-NZ" sz="700" baseline="0" dirty="0" err="1" smtClean="0"/>
                        <a:t>Otago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39.6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43.5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40.3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42.5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45.2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45.1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  <a:tr h="144000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NZ" sz="8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Southport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  <a:tr h="144000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="1" baseline="0" dirty="0" smtClean="0"/>
                        <a:t>Gate out</a:t>
                      </a:r>
                      <a:endParaRPr lang="en-NZ" sz="700" b="1" baseline="0" dirty="0"/>
                    </a:p>
                  </a:txBody>
                  <a:tcPr marL="36000" marR="36000" marT="36000" marB="360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Ports of Auckland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7.2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6.9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10.6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9.3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5.1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5.0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  <a:tr h="144000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NZ" sz="8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Port of Tauranga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34.0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28.4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28.6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34.3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41.6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41.3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  <a:tr h="144000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NZ" sz="8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Port of Napier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3.5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6.4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16.1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9.8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8.4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13.4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  <a:tr h="144000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NZ" sz="8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Port Nelson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  <a:tr h="144000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NZ" sz="8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err="1" smtClean="0"/>
                        <a:t>Lyttelton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24.0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11.1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1.3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4.6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7.0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  <a:tr h="144000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NZ" sz="8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err="1" smtClean="0"/>
                        <a:t>Primeport</a:t>
                      </a:r>
                      <a:r>
                        <a:rPr lang="en-NZ" sz="700" baseline="0" dirty="0" smtClean="0"/>
                        <a:t> </a:t>
                      </a:r>
                      <a:r>
                        <a:rPr lang="en-NZ" sz="700" baseline="0" dirty="0" err="1" smtClean="0"/>
                        <a:t>Timaru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31.5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32.8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12.4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5.3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6.4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4.5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  <a:tr h="144000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NZ" sz="8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Port </a:t>
                      </a:r>
                      <a:r>
                        <a:rPr lang="en-NZ" sz="700" baseline="0" dirty="0" err="1" smtClean="0"/>
                        <a:t>Otago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33.1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38.1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34.8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34.7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36.6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38.3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  <a:tr h="144000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NZ" sz="8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Southport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0.0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010914"/>
              </p:ext>
            </p:extLst>
          </p:nvPr>
        </p:nvGraphicFramePr>
        <p:xfrm>
          <a:off x="341996" y="4264910"/>
          <a:ext cx="3924000" cy="5390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9938"/>
                <a:gridCol w="555677"/>
                <a:gridCol w="555677"/>
                <a:gridCol w="555677"/>
                <a:gridCol w="555677"/>
                <a:gridCol w="555677"/>
                <a:gridCol w="55567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Direction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2012 (%)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2013 (%)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2014 (%)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2015 (%)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2016 (%)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2017 (%)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="1" baseline="0" dirty="0" smtClean="0">
                          <a:solidFill>
                            <a:schemeClr val="bg1"/>
                          </a:solidFill>
                        </a:rPr>
                        <a:t>Gate in</a:t>
                      </a:r>
                      <a:endParaRPr lang="en-NZ" sz="7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25.3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24.7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24.4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22.7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24.7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23.9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="1" baseline="0" dirty="0" smtClean="0">
                          <a:solidFill>
                            <a:schemeClr val="bg1"/>
                          </a:solidFill>
                        </a:rPr>
                        <a:t>Gate out</a:t>
                      </a:r>
                      <a:endParaRPr lang="en-NZ" sz="7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19.0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14.6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14.8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15.2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17.5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18.4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52356"/>
              </p:ext>
            </p:extLst>
          </p:nvPr>
        </p:nvGraphicFramePr>
        <p:xfrm>
          <a:off x="4536432" y="4264910"/>
          <a:ext cx="3924000" cy="5390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9938"/>
                <a:gridCol w="555677"/>
                <a:gridCol w="555677"/>
                <a:gridCol w="555677"/>
                <a:gridCol w="555677"/>
                <a:gridCol w="555677"/>
                <a:gridCol w="55567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Direction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2012 (%)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2013 (%)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2014 (%)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2015 (%)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2016 (%)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NZ" sz="900" baseline="0" dirty="0" smtClean="0"/>
                        <a:t>2017 (%)</a:t>
                      </a:r>
                      <a:endParaRPr lang="en-NZ" sz="900" baseline="0" dirty="0"/>
                    </a:p>
                  </a:txBody>
                  <a:tcPr marL="36000" marR="36000" marT="36000" marB="36000">
                    <a:solidFill>
                      <a:schemeClr val="accent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="1" baseline="0" dirty="0" smtClean="0">
                          <a:solidFill>
                            <a:schemeClr val="bg1"/>
                          </a:solidFill>
                        </a:rPr>
                        <a:t>Gate in</a:t>
                      </a:r>
                      <a:endParaRPr lang="en-NZ" sz="7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34.4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29.2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34.4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35.9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33.0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33.1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="1" baseline="0" dirty="0" smtClean="0">
                          <a:solidFill>
                            <a:schemeClr val="bg1"/>
                          </a:solidFill>
                        </a:rPr>
                        <a:t>Gate out</a:t>
                      </a:r>
                      <a:endParaRPr lang="en-NZ" sz="7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32.8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26.3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31.4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32.7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31.4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NZ" sz="700" baseline="0" dirty="0" smtClean="0"/>
                        <a:t>30.5</a:t>
                      </a:r>
                      <a:endParaRPr lang="en-NZ" sz="700" baseline="0" dirty="0"/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1520" y="4054802"/>
            <a:ext cx="286488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NZ" sz="900" b="1" dirty="0" smtClean="0"/>
              <a:t>ALL NEW ZEALAND, EXCLUDING CENTREPORT</a:t>
            </a:r>
            <a:endParaRPr lang="en-NZ" sz="900" b="1" dirty="0"/>
          </a:p>
        </p:txBody>
      </p:sp>
      <p:sp>
        <p:nvSpPr>
          <p:cNvPr id="8" name="Rectangle 7"/>
          <p:cNvSpPr/>
          <p:nvPr/>
        </p:nvSpPr>
        <p:spPr>
          <a:xfrm>
            <a:off x="4464424" y="4054802"/>
            <a:ext cx="3384260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NZ" sz="900" b="1" dirty="0" smtClean="0"/>
              <a:t>PORT OTAGO MOVEMENTS WITH ROAD/RAIL UNKNOWN</a:t>
            </a:r>
            <a:endParaRPr lang="en-NZ" sz="900" b="1" dirty="0"/>
          </a:p>
        </p:txBody>
      </p:sp>
    </p:spTree>
    <p:extLst>
      <p:ext uri="{BB962C8B-B14F-4D97-AF65-F5344CB8AC3E}">
        <p14:creationId xmlns:p14="http://schemas.microsoft.com/office/powerpoint/2010/main" val="16161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R">
      <a:dk1>
        <a:sysClr val="windowText" lastClr="000000"/>
      </a:dk1>
      <a:lt1>
        <a:sysClr val="window" lastClr="FFFFFF"/>
      </a:lt1>
      <a:dk2>
        <a:srgbClr val="588527"/>
      </a:dk2>
      <a:lt2>
        <a:srgbClr val="0092B0"/>
      </a:lt2>
      <a:accent1>
        <a:srgbClr val="F37021"/>
      </a:accent1>
      <a:accent2>
        <a:srgbClr val="B32013"/>
      </a:accent2>
      <a:accent3>
        <a:srgbClr val="511B4A"/>
      </a:accent3>
      <a:accent4>
        <a:srgbClr val="004B6C"/>
      </a:accent4>
      <a:accent5>
        <a:srgbClr val="000000"/>
      </a:accent5>
      <a:accent6>
        <a:srgbClr val="7F7F7F"/>
      </a:accent6>
      <a:hlink>
        <a:srgbClr val="BFBFBF"/>
      </a:hlink>
      <a:folHlink>
        <a:srgbClr val="000000"/>
      </a:folHlink>
    </a:clrScheme>
    <a:fontScheme name="K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584</Words>
  <Application>Microsoft Office PowerPoint</Application>
  <PresentationFormat>On-screen Show (16:9)</PresentationFormat>
  <Paragraphs>275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Today</vt:lpstr>
      <vt:lpstr>PowerPoint Presentation</vt:lpstr>
      <vt:lpstr>Value of Rail to New Zealand</vt:lpstr>
      <vt:lpstr>Value of Rail to New Zealand</vt:lpstr>
      <vt:lpstr>Half year result 2018</vt:lpstr>
      <vt:lpstr>PowerPoint Presentation</vt:lpstr>
      <vt:lpstr>Export – Import volumes critical to KiwiRail</vt:lpstr>
      <vt:lpstr>Rail share of port container traffic</vt:lpstr>
      <vt:lpstr>Relative size of ports - TEU</vt:lpstr>
      <vt:lpstr>Challenges</vt:lpstr>
      <vt:lpstr>Forward Outlook</vt:lpstr>
      <vt:lpstr>Forward Outlook- Services</vt:lpstr>
      <vt:lpstr>PowerPoint Presentation</vt:lpstr>
    </vt:vector>
  </TitlesOfParts>
  <Company>KiwiRail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Papa</dc:creator>
  <cp:lastModifiedBy>Kaye</cp:lastModifiedBy>
  <cp:revision>111</cp:revision>
  <cp:lastPrinted>2017-12-13T04:38:56Z</cp:lastPrinted>
  <dcterms:created xsi:type="dcterms:W3CDTF">2017-12-06T21:51:54Z</dcterms:created>
  <dcterms:modified xsi:type="dcterms:W3CDTF">2018-02-28T00:31:16Z</dcterms:modified>
</cp:coreProperties>
</file>