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78" r:id="rId5"/>
    <p:sldId id="272" r:id="rId6"/>
    <p:sldId id="275" r:id="rId7"/>
    <p:sldId id="271" r:id="rId8"/>
    <p:sldId id="273" r:id="rId9"/>
    <p:sldId id="274" r:id="rId10"/>
    <p:sldId id="276" r:id="rId11"/>
    <p:sldId id="277" r:id="rId12"/>
  </p:sldIdLst>
  <p:sldSz cx="9144000" cy="6858000" type="screen4x3"/>
  <p:notesSz cx="6805613" cy="9939338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18">
          <p15:clr>
            <a:srgbClr val="A4A3A4"/>
          </p15:clr>
        </p15:guide>
        <p15:guide id="3" pos="2880">
          <p15:clr>
            <a:srgbClr val="A4A3A4"/>
          </p15:clr>
        </p15:guide>
        <p15:guide id="4" pos="567">
          <p15:clr>
            <a:srgbClr val="A4A3A4"/>
          </p15:clr>
        </p15:guide>
        <p15:guide id="5" pos="5171">
          <p15:clr>
            <a:srgbClr val="A4A3A4"/>
          </p15:clr>
        </p15:guide>
        <p15:guide id="6" pos="2721">
          <p15:clr>
            <a:srgbClr val="A4A3A4"/>
          </p15:clr>
        </p15:guide>
        <p15:guide id="7" pos="3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E6E"/>
    <a:srgbClr val="969696"/>
    <a:srgbClr val="000000"/>
    <a:srgbClr val="F36F20"/>
    <a:srgbClr val="007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>
      <p:cViewPr varScale="1">
        <p:scale>
          <a:sx n="102" d="100"/>
          <a:sy n="102" d="100"/>
        </p:scale>
        <p:origin x="726" y="108"/>
      </p:cViewPr>
      <p:guideLst>
        <p:guide orient="horz" pos="2160"/>
        <p:guide orient="horz" pos="918"/>
        <p:guide pos="2880"/>
        <p:guide pos="567"/>
        <p:guide pos="5171"/>
        <p:guide pos="2721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9ECCD9-A16D-479A-BEF9-D360B7DB95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304FD7-5958-4C47-BF7B-936B2A0006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aritime-cov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9950" y="1398588"/>
            <a:ext cx="7531100" cy="914400"/>
          </a:xfrm>
        </p:spPr>
        <p:txBody>
          <a:bodyPr/>
          <a:lstStyle>
            <a:lvl1pPr>
              <a:lnSpc>
                <a:spcPts val="5500"/>
              </a:lnSpc>
              <a:defRPr sz="5400" b="0"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2650" y="2319338"/>
            <a:ext cx="7532688" cy="473075"/>
          </a:xfrm>
        </p:spPr>
        <p:txBody>
          <a:bodyPr anchor="b"/>
          <a:lstStyle>
            <a:lvl1pPr>
              <a:defRPr b="1">
                <a:solidFill>
                  <a:srgbClr val="969696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4465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894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816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5825" y="2079625"/>
            <a:ext cx="3695700" cy="4049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3925" y="2079625"/>
            <a:ext cx="3695700" cy="4049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85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669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189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832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8780"/>
            <a:ext cx="5111750" cy="46773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30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45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maritime-conten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84238" y="738188"/>
            <a:ext cx="75406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2079625"/>
            <a:ext cx="7543800" cy="404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 </a:t>
            </a:r>
            <a:r>
              <a:rPr lang="en-US" dirty="0" err="1"/>
              <a:t>lkjs</a:t>
            </a:r>
            <a:r>
              <a:rPr lang="en-US" dirty="0"/>
              <a:t> </a:t>
            </a:r>
            <a:r>
              <a:rPr lang="en-US" dirty="0" err="1"/>
              <a:t>fljs</a:t>
            </a:r>
            <a:r>
              <a:rPr lang="en-US" dirty="0"/>
              <a:t> j </a:t>
            </a:r>
            <a:r>
              <a:rPr lang="en-US" dirty="0" err="1"/>
              <a:t>fllkjlkj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utpatu</a:t>
            </a:r>
            <a:endParaRPr lang="en-US" dirty="0"/>
          </a:p>
          <a:p>
            <a:pPr lvl="1"/>
            <a:r>
              <a:rPr lang="en-US" dirty="0"/>
              <a:t>Second level </a:t>
            </a:r>
            <a:r>
              <a:rPr lang="en-US" dirty="0" err="1"/>
              <a:t>lsdj</a:t>
            </a:r>
            <a:r>
              <a:rPr lang="en-US" dirty="0"/>
              <a:t> </a:t>
            </a:r>
            <a:r>
              <a:rPr lang="en-US" dirty="0" err="1"/>
              <a:t>sd;k</a:t>
            </a:r>
            <a:r>
              <a:rPr lang="en-US" dirty="0"/>
              <a:t> </a:t>
            </a:r>
            <a:r>
              <a:rPr lang="en-US" dirty="0" err="1"/>
              <a:t>f;ksd;fksd</a:t>
            </a:r>
            <a:r>
              <a:rPr lang="en-US" dirty="0"/>
              <a:t>; </a:t>
            </a:r>
            <a:r>
              <a:rPr lang="en-US" dirty="0" err="1"/>
              <a:t>kflsd</a:t>
            </a:r>
            <a:r>
              <a:rPr lang="en-US" dirty="0"/>
              <a:t> </a:t>
            </a:r>
            <a:r>
              <a:rPr lang="en-US" dirty="0" err="1"/>
              <a:t>k;fk;sd</a:t>
            </a:r>
            <a:r>
              <a:rPr lang="en-US" dirty="0"/>
              <a:t> </a:t>
            </a:r>
            <a:r>
              <a:rPr lang="en-US" dirty="0" err="1"/>
              <a:t>kf</a:t>
            </a:r>
            <a:r>
              <a:rPr lang="en-US" dirty="0"/>
              <a:t>; ; </a:t>
            </a:r>
          </a:p>
          <a:p>
            <a:pPr lvl="1"/>
            <a:r>
              <a:rPr lang="en-US" dirty="0" err="1"/>
              <a:t>ercinut</a:t>
            </a:r>
            <a:endParaRPr lang="en-US" dirty="0"/>
          </a:p>
          <a:p>
            <a:pPr lvl="2"/>
            <a:r>
              <a:rPr lang="en-US" dirty="0"/>
              <a:t>Third level </a:t>
            </a:r>
            <a:r>
              <a:rPr lang="en-US" dirty="0" err="1"/>
              <a:t>lkfjs</a:t>
            </a:r>
            <a:r>
              <a:rPr lang="en-US" dirty="0"/>
              <a:t> </a:t>
            </a:r>
            <a:r>
              <a:rPr lang="en-US" dirty="0" err="1"/>
              <a:t>lj</a:t>
            </a:r>
            <a:r>
              <a:rPr lang="en-US" dirty="0"/>
              <a:t> </a:t>
            </a:r>
            <a:r>
              <a:rPr lang="en-US" dirty="0" err="1"/>
              <a:t>flsd</a:t>
            </a:r>
            <a:r>
              <a:rPr lang="en-US" dirty="0"/>
              <a:t> </a:t>
            </a:r>
            <a:r>
              <a:rPr lang="en-US" dirty="0" err="1"/>
              <a:t>jlfjsdl</a:t>
            </a:r>
            <a:r>
              <a:rPr lang="en-US" dirty="0"/>
              <a:t> </a:t>
            </a:r>
            <a:r>
              <a:rPr lang="en-US" dirty="0" err="1"/>
              <a:t>jflsd</a:t>
            </a:r>
            <a:r>
              <a:rPr lang="en-US" dirty="0"/>
              <a:t> </a:t>
            </a:r>
            <a:r>
              <a:rPr lang="en-US" dirty="0" err="1"/>
              <a:t>jlf</a:t>
            </a:r>
            <a:r>
              <a:rPr lang="en-US" dirty="0"/>
              <a:t> </a:t>
            </a:r>
            <a:r>
              <a:rPr lang="en-US" dirty="0" err="1"/>
              <a:t>jsdlfjsdljfldjslfjsdfj</a:t>
            </a:r>
            <a:r>
              <a:rPr lang="en-US" dirty="0"/>
              <a:t> </a:t>
            </a:r>
            <a:r>
              <a:rPr lang="en-US" dirty="0" err="1"/>
              <a:t>ercinut</a:t>
            </a:r>
            <a:endParaRPr lang="en-US" dirty="0"/>
          </a:p>
          <a:p>
            <a:pPr lvl="3"/>
            <a:r>
              <a:rPr lang="en-US" dirty="0"/>
              <a:t>Fourth level </a:t>
            </a:r>
            <a:r>
              <a:rPr lang="en-US" dirty="0" err="1"/>
              <a:t>sldkj</a:t>
            </a:r>
            <a:r>
              <a:rPr lang="en-US" dirty="0"/>
              <a:t> </a:t>
            </a:r>
            <a:r>
              <a:rPr lang="en-US" dirty="0" err="1"/>
              <a:t>flsdjfjsdlfjlsdjlfksdjlkfjsdlkjflksdjdskj</a:t>
            </a:r>
            <a:r>
              <a:rPr lang="en-US" dirty="0"/>
              <a:t>  auto</a:t>
            </a:r>
          </a:p>
          <a:p>
            <a:pPr lvl="4"/>
            <a:r>
              <a:rPr lang="en-US" dirty="0"/>
              <a:t>Fifth level </a:t>
            </a:r>
            <a:r>
              <a:rPr lang="en-US" dirty="0" err="1"/>
              <a:t>lsdk</a:t>
            </a:r>
            <a:r>
              <a:rPr lang="en-US" dirty="0"/>
              <a:t> </a:t>
            </a:r>
            <a:r>
              <a:rPr lang="en-US" dirty="0" err="1"/>
              <a:t>fjsldjflksjd</a:t>
            </a:r>
            <a:r>
              <a:rPr lang="en-US" dirty="0"/>
              <a:t> l </a:t>
            </a:r>
            <a:r>
              <a:rPr lang="en-US" dirty="0" err="1"/>
              <a:t>fjsdl</a:t>
            </a:r>
            <a:r>
              <a:rPr lang="en-US" dirty="0"/>
              <a:t> </a:t>
            </a:r>
            <a:r>
              <a:rPr lang="en-US" dirty="0" err="1"/>
              <a:t>jflsd</a:t>
            </a:r>
            <a:r>
              <a:rPr lang="en-US" dirty="0"/>
              <a:t> </a:t>
            </a:r>
            <a:r>
              <a:rPr lang="en-US" dirty="0" err="1"/>
              <a:t>jlf</a:t>
            </a:r>
            <a:r>
              <a:rPr lang="en-US" dirty="0"/>
              <a:t> </a:t>
            </a:r>
            <a:r>
              <a:rPr lang="en-US" dirty="0" err="1"/>
              <a:t>jsdl</a:t>
            </a:r>
            <a:r>
              <a:rPr lang="en-US" dirty="0"/>
              <a:t> </a:t>
            </a:r>
            <a:r>
              <a:rPr lang="en-US" dirty="0" err="1"/>
              <a:t>jf</a:t>
            </a:r>
            <a:r>
              <a:rPr lang="en-US" dirty="0"/>
              <a:t> </a:t>
            </a:r>
            <a:r>
              <a:rPr lang="en-US" dirty="0" err="1"/>
              <a:t>lsdk</a:t>
            </a:r>
            <a:r>
              <a:rPr lang="en-US" dirty="0"/>
              <a:t> </a:t>
            </a:r>
            <a:r>
              <a:rPr lang="en-US" dirty="0" err="1"/>
              <a:t>autpa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</p:sldLayoutIdLst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b="1">
          <a:solidFill>
            <a:srgbClr val="0076CC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b="1">
          <a:solidFill>
            <a:srgbClr val="0076CC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b="1">
          <a:solidFill>
            <a:srgbClr val="0076CC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b="1">
          <a:solidFill>
            <a:srgbClr val="0076CC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b="1">
          <a:solidFill>
            <a:srgbClr val="0076CC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b="1">
          <a:solidFill>
            <a:srgbClr val="0076CC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b="1">
          <a:solidFill>
            <a:srgbClr val="0076CC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b="1">
          <a:solidFill>
            <a:srgbClr val="0076CC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b="1">
          <a:solidFill>
            <a:srgbClr val="0076CC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lnSpc>
          <a:spcPts val="3100"/>
        </a:lnSpc>
        <a:spcBef>
          <a:spcPct val="0"/>
        </a:spcBef>
        <a:spcAft>
          <a:spcPct val="30000"/>
        </a:spcAft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588" indent="455613" algn="l" rtl="0" eaLnBrk="1" fontAlgn="base" hangingPunct="1">
        <a:lnSpc>
          <a:spcPts val="2600"/>
        </a:lnSpc>
        <a:spcBef>
          <a:spcPct val="0"/>
        </a:spcBef>
        <a:spcAft>
          <a:spcPct val="25000"/>
        </a:spcAft>
        <a:defRPr sz="2500">
          <a:solidFill>
            <a:schemeClr val="tx1"/>
          </a:solidFill>
          <a:latin typeface="+mn-lt"/>
          <a:ea typeface="+mn-ea"/>
        </a:defRPr>
      </a:lvl2pPr>
      <a:lvl3pPr marL="266700" indent="-263525" algn="l" rtl="0" eaLnBrk="1" fontAlgn="base" hangingPunct="1">
        <a:lnSpc>
          <a:spcPts val="2600"/>
        </a:lnSpc>
        <a:spcBef>
          <a:spcPct val="0"/>
        </a:spcBef>
        <a:spcAft>
          <a:spcPct val="20000"/>
        </a:spcAft>
        <a:buClr>
          <a:srgbClr val="F36F20"/>
        </a:buClr>
        <a:buChar char="•"/>
        <a:defRPr sz="2500">
          <a:solidFill>
            <a:schemeClr val="tx1"/>
          </a:solidFill>
          <a:latin typeface="+mn-lt"/>
          <a:ea typeface="+mn-ea"/>
        </a:defRPr>
      </a:lvl3pPr>
      <a:lvl4pPr marL="533400" indent="-265113" algn="l" rtl="0" eaLnBrk="1" fontAlgn="base" hangingPunct="1">
        <a:lnSpc>
          <a:spcPts val="2600"/>
        </a:lnSpc>
        <a:spcBef>
          <a:spcPct val="0"/>
        </a:spcBef>
        <a:spcAft>
          <a:spcPct val="20000"/>
        </a:spcAft>
        <a:buClr>
          <a:srgbClr val="F36F20"/>
        </a:buClr>
        <a:buFont typeface="Arial" panose="020B0604020202020204" pitchFamily="34" charset="0"/>
        <a:buChar char="–"/>
        <a:defRPr sz="2500">
          <a:solidFill>
            <a:schemeClr val="tx1"/>
          </a:solidFill>
          <a:latin typeface="+mn-lt"/>
          <a:ea typeface="+mn-ea"/>
        </a:defRPr>
      </a:lvl4pPr>
      <a:lvl5pPr marL="812800" indent="-277813" algn="l" rtl="0" eaLnBrk="1" fontAlgn="base" hangingPunct="1">
        <a:lnSpc>
          <a:spcPts val="2600"/>
        </a:lnSpc>
        <a:spcBef>
          <a:spcPct val="0"/>
        </a:spcBef>
        <a:spcAft>
          <a:spcPct val="20000"/>
        </a:spcAft>
        <a:buClr>
          <a:schemeClr val="hlink"/>
        </a:buClr>
        <a:buFont typeface="Arial" panose="020B0604020202020204" pitchFamily="34" charset="0"/>
        <a:buChar char="–"/>
        <a:defRPr sz="2500">
          <a:solidFill>
            <a:schemeClr val="tx1"/>
          </a:solidFill>
          <a:latin typeface="+mn-lt"/>
          <a:ea typeface="+mn-ea"/>
        </a:defRPr>
      </a:lvl5pPr>
      <a:lvl6pPr marL="1270000" indent="-277813" algn="l" rtl="0" eaLnBrk="1" fontAlgn="base" hangingPunct="1">
        <a:lnSpc>
          <a:spcPts val="2600"/>
        </a:lnSpc>
        <a:spcBef>
          <a:spcPct val="0"/>
        </a:spcBef>
        <a:spcAft>
          <a:spcPct val="20000"/>
        </a:spcAft>
        <a:buClr>
          <a:schemeClr val="hlink"/>
        </a:buClr>
        <a:buFont typeface="Arial" charset="0"/>
        <a:buChar char="–"/>
        <a:defRPr sz="2500">
          <a:solidFill>
            <a:schemeClr val="tx1"/>
          </a:solidFill>
          <a:latin typeface="+mn-lt"/>
          <a:ea typeface="+mn-ea"/>
        </a:defRPr>
      </a:lvl6pPr>
      <a:lvl7pPr marL="1727200" indent="-277813" algn="l" rtl="0" eaLnBrk="1" fontAlgn="base" hangingPunct="1">
        <a:lnSpc>
          <a:spcPts val="2600"/>
        </a:lnSpc>
        <a:spcBef>
          <a:spcPct val="0"/>
        </a:spcBef>
        <a:spcAft>
          <a:spcPct val="20000"/>
        </a:spcAft>
        <a:buClr>
          <a:schemeClr val="hlink"/>
        </a:buClr>
        <a:buFont typeface="Arial" charset="0"/>
        <a:buChar char="–"/>
        <a:defRPr sz="2500">
          <a:solidFill>
            <a:schemeClr val="tx1"/>
          </a:solidFill>
          <a:latin typeface="+mn-lt"/>
          <a:ea typeface="+mn-ea"/>
        </a:defRPr>
      </a:lvl7pPr>
      <a:lvl8pPr marL="2184400" indent="-277813" algn="l" rtl="0" eaLnBrk="1" fontAlgn="base" hangingPunct="1">
        <a:lnSpc>
          <a:spcPts val="2600"/>
        </a:lnSpc>
        <a:spcBef>
          <a:spcPct val="0"/>
        </a:spcBef>
        <a:spcAft>
          <a:spcPct val="20000"/>
        </a:spcAft>
        <a:buClr>
          <a:schemeClr val="hlink"/>
        </a:buClr>
        <a:buFont typeface="Arial" charset="0"/>
        <a:buChar char="–"/>
        <a:defRPr sz="2500">
          <a:solidFill>
            <a:schemeClr val="tx1"/>
          </a:solidFill>
          <a:latin typeface="+mn-lt"/>
          <a:ea typeface="+mn-ea"/>
        </a:defRPr>
      </a:lvl8pPr>
      <a:lvl9pPr marL="2641600" indent="-277813" algn="l" rtl="0" eaLnBrk="1" fontAlgn="base" hangingPunct="1">
        <a:lnSpc>
          <a:spcPts val="2600"/>
        </a:lnSpc>
        <a:spcBef>
          <a:spcPct val="0"/>
        </a:spcBef>
        <a:spcAft>
          <a:spcPct val="20000"/>
        </a:spcAft>
        <a:buClr>
          <a:schemeClr val="hlink"/>
        </a:buClr>
        <a:buFont typeface="Arial" charset="0"/>
        <a:buChar char="–"/>
        <a:defRPr sz="2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82650" y="1700808"/>
            <a:ext cx="7531100" cy="914400"/>
          </a:xfrm>
        </p:spPr>
        <p:txBody>
          <a:bodyPr/>
          <a:lstStyle/>
          <a:p>
            <a:r>
              <a:rPr lang="mi-NZ" sz="4400" dirty="0"/>
              <a:t>International Maritime Organisation (IMO) - Update</a:t>
            </a:r>
            <a:endParaRPr lang="en-NZ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81062" y="3356992"/>
            <a:ext cx="7532688" cy="473075"/>
          </a:xfrm>
        </p:spPr>
        <p:txBody>
          <a:bodyPr/>
          <a:lstStyle/>
          <a:p>
            <a:r>
              <a:rPr lang="mi-NZ" sz="2400" dirty="0"/>
              <a:t>Peter Brunt, DCE Regulatory Frameworks</a:t>
            </a:r>
          </a:p>
          <a:p>
            <a:r>
              <a:rPr lang="mi-NZ" sz="2400" dirty="0"/>
              <a:t>Andrew Bell, Manager International Engagement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69232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680519"/>
          </a:xfrm>
        </p:spPr>
        <p:txBody>
          <a:bodyPr/>
          <a:lstStyle/>
          <a:p>
            <a:r>
              <a:rPr lang="en-GB" sz="1600" i="1" dirty="0"/>
              <a:t>the United Nations specialized agency with responsibility for the safety and security of shipping and the prevention of marine and atmospheric pollution by ships.</a:t>
            </a:r>
          </a:p>
          <a:p>
            <a:r>
              <a:rPr lang="en-GB" dirty="0"/>
              <a:t> </a:t>
            </a:r>
            <a:r>
              <a:rPr lang="en-GB" sz="1600" i="1" dirty="0"/>
              <a:t>its role is to create a level playing-field so that ship operators cannot address their financial issues by simply cutting corners and compromising on safety, security and environmental performance. </a:t>
            </a:r>
          </a:p>
          <a:p>
            <a:endParaRPr lang="en-GB" sz="1600" i="1" dirty="0"/>
          </a:p>
          <a:p>
            <a:r>
              <a:rPr lang="en-GB" sz="2400" dirty="0"/>
              <a:t>175 member states</a:t>
            </a:r>
          </a:p>
          <a:p>
            <a:r>
              <a:rPr lang="en-GB" sz="2400" dirty="0"/>
              <a:t>66 Intergovernmental observers</a:t>
            </a:r>
          </a:p>
          <a:p>
            <a:r>
              <a:rPr lang="en-GB" sz="2400" dirty="0"/>
              <a:t>88 Non-government observers</a:t>
            </a:r>
          </a:p>
          <a:p>
            <a:r>
              <a:rPr lang="en-GB" sz="2400" dirty="0"/>
              <a:t>50 Conventions and Protocols</a:t>
            </a:r>
            <a:endParaRPr lang="en-NZ" sz="2400" dirty="0"/>
          </a:p>
        </p:txBody>
      </p:sp>
      <p:pic>
        <p:nvPicPr>
          <p:cNvPr id="1026" name="Picture 2" descr="https://www.imo.org/Content/images/img/logo-inve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6336704" cy="125294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5" name="TextBox 4"/>
          <p:cNvSpPr txBox="1"/>
          <p:nvPr/>
        </p:nvSpPr>
        <p:spPr>
          <a:xfrm>
            <a:off x="4932040" y="3866272"/>
            <a:ext cx="41764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FF0000"/>
                </a:solidFill>
              </a:rPr>
              <a:t>Maritime NZ is responsible for co-ordinating NZ responsibilities as a Flag, Port and Coastal State; working </a:t>
            </a:r>
            <a:r>
              <a:rPr lang="en-GB" sz="1800">
                <a:solidFill>
                  <a:srgbClr val="FF0000"/>
                </a:solidFill>
              </a:rPr>
              <a:t>closely with MOT</a:t>
            </a:r>
            <a:r>
              <a:rPr lang="en-AU" sz="1800">
                <a:solidFill>
                  <a:srgbClr val="FF0000"/>
                </a:solidFill>
              </a:rPr>
              <a:t>. </a:t>
            </a:r>
            <a:endParaRPr lang="en-AU" sz="1800" dirty="0">
              <a:solidFill>
                <a:srgbClr val="FF0000"/>
              </a:solidFill>
            </a:endParaRPr>
          </a:p>
          <a:p>
            <a:endParaRPr lang="en-AU" sz="1800" dirty="0">
              <a:solidFill>
                <a:srgbClr val="FF0000"/>
              </a:solidFill>
            </a:endParaRPr>
          </a:p>
          <a:p>
            <a:r>
              <a:rPr lang="en-AU" sz="1800" dirty="0">
                <a:solidFill>
                  <a:srgbClr val="FF0000"/>
                </a:solidFill>
              </a:rPr>
              <a:t>But specific IMO matters can be led by a variety of agencies.</a:t>
            </a:r>
            <a:endParaRPr lang="en-NZ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7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B1594-85FD-F689-9584-31DB392E1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8" y="738188"/>
            <a:ext cx="7540625" cy="630346"/>
          </a:xfrm>
        </p:spPr>
        <p:txBody>
          <a:bodyPr/>
          <a:lstStyle/>
          <a:p>
            <a:pPr algn="ctr"/>
            <a:r>
              <a:rPr lang="en-AU" dirty="0"/>
              <a:t>Influencing IMO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BC81E-3911-A23B-16C5-85C017CA4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45129"/>
            <a:ext cx="8572500" cy="457468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IMO settings critical because NZ is a geographically isolated island.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Diverse and wide work programme. Often highly technical.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NZ a relatively small player, with a very small ship registry. But can be seen as honest broker and can leverage strong Pacific relationships.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Changes to Conventions by tacit acceptance.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No London representative means we engage via meeting attendance (which can be a disadvantage).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544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7711" y="693949"/>
            <a:ext cx="7540625" cy="800484"/>
          </a:xfrm>
        </p:spPr>
        <p:txBody>
          <a:bodyPr/>
          <a:lstStyle/>
          <a:p>
            <a:pPr algn="ctr"/>
            <a:r>
              <a:rPr lang="en-AU" dirty="0"/>
              <a:t>IMO </a:t>
            </a:r>
            <a:r>
              <a:rPr lang="en-GB" dirty="0"/>
              <a:t>GHG Emissions</a:t>
            </a:r>
            <a:r>
              <a:rPr lang="en-AU" dirty="0"/>
              <a:t> Work</a:t>
            </a:r>
            <a:endParaRPr lang="en-NZ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18332"/>
            <a:ext cx="4536504" cy="4445719"/>
          </a:xfrm>
        </p:spPr>
        <p:txBody>
          <a:bodyPr/>
          <a:lstStyle/>
          <a:p>
            <a:r>
              <a:rPr lang="en-GB" sz="2000" dirty="0"/>
              <a:t>2023 IMO Strategy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200" dirty="0"/>
              <a:t>-20% striving for -30% GHG emissions by 2030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200" dirty="0"/>
              <a:t>-70% striving for -80% GHG emissions by 2040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200" dirty="0"/>
              <a:t>Zero emissions by or near 2050</a:t>
            </a:r>
          </a:p>
          <a:p>
            <a:pPr marL="0" indent="0"/>
            <a:r>
              <a:rPr lang="en-GB" sz="1400" b="1" dirty="0"/>
              <a:t>4 key streams of work that need to be complementary</a:t>
            </a:r>
            <a:r>
              <a:rPr lang="en-GB" sz="1200" dirty="0"/>
              <a:t> </a:t>
            </a:r>
          </a:p>
          <a:p>
            <a:pPr marL="228600" indent="-228600">
              <a:buAutoNum type="arabicPeriod"/>
            </a:pPr>
            <a:r>
              <a:rPr lang="en-GB" sz="1200" dirty="0"/>
              <a:t>Review of short-term measure (CII framework) by 1 Jan 2026</a:t>
            </a:r>
          </a:p>
          <a:p>
            <a:pPr marL="228600" indent="-228600">
              <a:buAutoNum type="arabicPeriod"/>
            </a:pPr>
            <a:r>
              <a:rPr lang="en-GB" sz="1200" dirty="0"/>
              <a:t>Implement Life Cycle Assessment framework</a:t>
            </a:r>
          </a:p>
          <a:p>
            <a:pPr marL="228600" indent="-228600">
              <a:buAutoNum type="arabicPeriod"/>
            </a:pPr>
            <a:r>
              <a:rPr lang="en-GB" sz="1200" dirty="0"/>
              <a:t>Comprehensive impact assessment</a:t>
            </a:r>
          </a:p>
          <a:p>
            <a:pPr marL="228600" indent="-228600">
              <a:buAutoNum type="arabicPeriod"/>
            </a:pPr>
            <a:r>
              <a:rPr lang="en-GB" sz="1200" dirty="0"/>
              <a:t>Design GHG reduction measures (price on carbon emissions + Global Fuel Standard)</a:t>
            </a:r>
            <a:endParaRPr lang="en-NZ" sz="1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60032" y="1718332"/>
            <a:ext cx="4104456" cy="44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ts val="3100"/>
              </a:lnSpc>
              <a:spcBef>
                <a:spcPct val="0"/>
              </a:spcBef>
              <a:spcAft>
                <a:spcPct val="30000"/>
              </a:spcAft>
              <a:defRPr sz="3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1588" indent="455613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25000"/>
              </a:spcAft>
              <a:defRPr sz="2500">
                <a:solidFill>
                  <a:schemeClr val="tx1"/>
                </a:solidFill>
                <a:latin typeface="+mn-lt"/>
                <a:ea typeface="+mn-ea"/>
              </a:defRPr>
            </a:lvl2pPr>
            <a:lvl3pPr marL="266700" indent="-263525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20000"/>
              </a:spcAft>
              <a:buClr>
                <a:srgbClr val="F36F20"/>
              </a:buClr>
              <a:buChar char="•"/>
              <a:defRPr sz="2500">
                <a:solidFill>
                  <a:schemeClr val="tx1"/>
                </a:solidFill>
                <a:latin typeface="+mn-lt"/>
                <a:ea typeface="+mn-ea"/>
              </a:defRPr>
            </a:lvl3pPr>
            <a:lvl4pPr marL="533400" indent="-265113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20000"/>
              </a:spcAft>
              <a:buClr>
                <a:srgbClr val="F36F20"/>
              </a:buClr>
              <a:buFont typeface="Arial" panose="020B0604020202020204" pitchFamily="34" charset="0"/>
              <a:buChar char="–"/>
              <a:defRPr sz="2500">
                <a:solidFill>
                  <a:schemeClr val="tx1"/>
                </a:solidFill>
                <a:latin typeface="+mn-lt"/>
                <a:ea typeface="+mn-ea"/>
              </a:defRPr>
            </a:lvl4pPr>
            <a:lvl5pPr marL="812800" indent="-277813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Font typeface="Arial" panose="020B0604020202020204" pitchFamily="34" charset="0"/>
              <a:buChar char="–"/>
              <a:defRPr sz="2500">
                <a:solidFill>
                  <a:schemeClr val="tx1"/>
                </a:solidFill>
                <a:latin typeface="+mn-lt"/>
                <a:ea typeface="+mn-ea"/>
              </a:defRPr>
            </a:lvl5pPr>
            <a:lvl6pPr marL="1270000" indent="-277813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Font typeface="Arial" charset="0"/>
              <a:buChar char="–"/>
              <a:defRPr sz="2500">
                <a:solidFill>
                  <a:schemeClr val="tx1"/>
                </a:solidFill>
                <a:latin typeface="+mn-lt"/>
                <a:ea typeface="+mn-ea"/>
              </a:defRPr>
            </a:lvl6pPr>
            <a:lvl7pPr marL="1727200" indent="-277813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Font typeface="Arial" charset="0"/>
              <a:buChar char="–"/>
              <a:defRPr sz="2500">
                <a:solidFill>
                  <a:schemeClr val="tx1"/>
                </a:solidFill>
                <a:latin typeface="+mn-lt"/>
                <a:ea typeface="+mn-ea"/>
              </a:defRPr>
            </a:lvl7pPr>
            <a:lvl8pPr marL="2184400" indent="-277813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Font typeface="Arial" charset="0"/>
              <a:buChar char="–"/>
              <a:defRPr sz="2500">
                <a:solidFill>
                  <a:schemeClr val="tx1"/>
                </a:solidFill>
                <a:latin typeface="+mn-lt"/>
                <a:ea typeface="+mn-ea"/>
              </a:defRPr>
            </a:lvl8pPr>
            <a:lvl9pPr marL="2641600" indent="-277813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Font typeface="Arial" charset="0"/>
              <a:buChar char="–"/>
              <a:defRPr sz="2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GB" sz="2000" kern="0" dirty="0"/>
              <a:t>NZ position in general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0" dirty="0"/>
              <a:t>Pursue efforts to limit global temperature increase to 1.5 degrees (in line with the Paris agreement)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0" dirty="0"/>
              <a:t>Advocate for Pacific interests consistent with our 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0" dirty="0"/>
              <a:t>Seek to limit disproportionate negative impacts for remote economies like New Zealand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0" dirty="0"/>
              <a:t>Pursue measures that are scalable, enforceable, fair, preserve trade obligations, avoid complexity and minimise administrative burden</a:t>
            </a:r>
            <a:endParaRPr lang="en-NZ" sz="1200" kern="0" dirty="0"/>
          </a:p>
        </p:txBody>
      </p:sp>
    </p:spTree>
    <p:extLst>
      <p:ext uri="{BB962C8B-B14F-4D97-AF65-F5344CB8AC3E}">
        <p14:creationId xmlns:p14="http://schemas.microsoft.com/office/powerpoint/2010/main" val="59663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238" y="738188"/>
            <a:ext cx="7540625" cy="602580"/>
          </a:xfrm>
        </p:spPr>
        <p:txBody>
          <a:bodyPr/>
          <a:lstStyle/>
          <a:p>
            <a:pPr algn="ctr"/>
            <a:r>
              <a:rPr lang="en-GB" dirty="0"/>
              <a:t>Green Shipping Corridors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75252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Major risk to NZ aside from poor design at IMO level: being significantly out of step with major supply chain partners (threatens long term supply chain resilience, increases risks of market access costs, = poor quality shipping over time).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Clydebank </a:t>
            </a:r>
            <a:r>
              <a:rPr lang="en-GB" sz="2400" dirty="0" err="1"/>
              <a:t>declaratio</a:t>
            </a:r>
            <a:r>
              <a:rPr lang="en-AU" sz="2400" dirty="0"/>
              <a:t>n signals intent (but not a binding commitment)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Initial work with Australia and Singapore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Removing regulatory barriers to new fuels and technologies likely to be key</a:t>
            </a:r>
            <a:r>
              <a:rPr lang="en-NZ" sz="2400" dirty="0"/>
              <a:t> </a:t>
            </a: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09901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568952" cy="674588"/>
          </a:xfrm>
        </p:spPr>
        <p:txBody>
          <a:bodyPr/>
          <a:lstStyle/>
          <a:p>
            <a:r>
              <a:rPr lang="en-GB" dirty="0"/>
              <a:t>Other international maritime priorities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564799"/>
            <a:ext cx="8712968" cy="475252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800" b="1" dirty="0"/>
              <a:t>Workforce</a:t>
            </a:r>
            <a:r>
              <a:rPr lang="en-GB" sz="1800" dirty="0"/>
              <a:t> – review of STCW Convention and bilateral arrangements to recognise training and certification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800" b="1" dirty="0"/>
              <a:t>Port and Flag State enforcement</a:t>
            </a:r>
            <a:r>
              <a:rPr lang="en-GB" sz="1800" dirty="0"/>
              <a:t> – co-operation to improve compliance and ensure IMO instruments achieve the outcomes sought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800" b="1" dirty="0"/>
              <a:t>Security</a:t>
            </a:r>
            <a:r>
              <a:rPr lang="en-GB" sz="1800" dirty="0"/>
              <a:t> – cooperation to ensure reliable shipping through the Pacific connecting NZ to key trade routes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800" b="1" dirty="0"/>
              <a:t>MASS</a:t>
            </a:r>
            <a:r>
              <a:rPr lang="en-GB" sz="1800" dirty="0"/>
              <a:t> – preparing for the future of automated shipping with appropriate international controls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800" b="1" dirty="0"/>
              <a:t>Environmental</a:t>
            </a:r>
            <a:r>
              <a:rPr lang="en-GB" sz="1800" dirty="0"/>
              <a:t> – e.g. plastic pollution, air emissions, waste discharges, biosecurity, safe navigation</a:t>
            </a:r>
            <a:endParaRPr lang="en-GB" sz="1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2655801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72760-444A-8DF5-16B0-9AA47B326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How do we best keep you connected to this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0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43BAB-C520-0B3D-DE7F-5989B33B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HSWA Ports Designation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60E3B-9930-74B7-467A-86BD8689F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From 1 July we become the designated health and safety regulator for ports.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This means that we may cover aspects of your operations.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/>
              <a:t>We would be happy to engage at another meeting on what you can expect from us; and answer any questions you might have; if you wish.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76139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55&quot;&gt;&lt;/object&gt;&lt;object type=&quot;2&quot; unique_id=&quot;10156&quot;&gt;&lt;object type=&quot;3&quot; unique_id=&quot;10157&quot;&gt;&lt;property id=&quot;20148&quot; value=&quot;5&quot;/&gt;&lt;property id=&quot;20300&quot; value=&quot;Slide 1&quot;/&gt;&lt;property id=&quot;20307&quot; value=&quot;269&quot;/&gt;&lt;/object&gt;&lt;object type=&quot;3&quot; unique_id=&quot;10158&quot;&gt;&lt;property id=&quot;20148&quot; value=&quot;5&quot;/&gt;&lt;property id=&quot;20300&quot; value=&quot;Slide 2&quot;/&gt;&lt;property id=&quot;20307&quot; value=&quot;261&quot;/&gt;&lt;/object&gt;&lt;object type=&quot;3&quot; unique_id=&quot;10159&quot;&gt;&lt;property id=&quot;20148&quot; value=&quot;5&quot;/&gt;&lt;property id=&quot;20300&quot; value=&quot;Slide 3 - &amp;quot;Add ‘Section divider’ title&amp;quot;&quot;/&gt;&lt;property id=&quot;20307&quot; value=&quot;260&quot;/&gt;&lt;/object&gt;&lt;object type=&quot;3&quot; unique_id=&quot;10160&quot;&gt;&lt;property id=&quot;20148&quot; value=&quot;5&quot;/&gt;&lt;property id=&quot;20300&quot; value=&quot;Slide 4 - &amp;quot;Follow on 2 column&amp;quot;&quot;/&gt;&lt;property id=&quot;20307&quot; value=&quot;263&quot;/&gt;&lt;/object&gt;&lt;object type=&quot;3&quot; unique_id=&quot;10161&quot;&gt;&lt;property id=&quot;20148&quot; value=&quot;5&quot;/&gt;&lt;property id=&quot;20300&quot; value=&quot;Slide 5 - &amp;quot;Add ‘Single graphic’ title here&amp;quot;&quot;/&gt;&lt;property id=&quot;20307&quot; value=&quot;266&quot;/&gt;&lt;/object&gt;&lt;object type=&quot;3&quot; unique_id=&quot;10162&quot;&gt;&lt;property id=&quot;20148&quot; value=&quot;5&quot;/&gt;&lt;property id=&quot;20300&quot; value=&quot;Slide 6 - &amp;quot;Double graphic title&amp;quot;&quot;/&gt;&lt;property id=&quot;20307&quot; value=&quot;267&quot;/&gt;&lt;/object&gt;&lt;object type=&quot;3&quot; unique_id=&quot;10163&quot;&gt;&lt;property id=&quot;20148&quot; value=&quot;5&quot;/&gt;&lt;property id=&quot;20300&quot; value=&quot;Slide 7 - &amp;quot;Last slide.  Add title of presentation here or a final message.&amp;quot;&quot;/&gt;&lt;property id=&quot;20307&quot; value=&quot;25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76CC"/>
      </a:dk2>
      <a:lt2>
        <a:srgbClr val="6E6E6E"/>
      </a:lt2>
      <a:accent1>
        <a:srgbClr val="0076CC"/>
      </a:accent1>
      <a:accent2>
        <a:srgbClr val="969696"/>
      </a:accent2>
      <a:accent3>
        <a:srgbClr val="FFFFFF"/>
      </a:accent3>
      <a:accent4>
        <a:srgbClr val="000000"/>
      </a:accent4>
      <a:accent5>
        <a:srgbClr val="AABDE2"/>
      </a:accent5>
      <a:accent6>
        <a:srgbClr val="878787"/>
      </a:accent6>
      <a:hlink>
        <a:srgbClr val="F36F20"/>
      </a:hlink>
      <a:folHlink>
        <a:srgbClr val="B95915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76CC"/>
        </a:dk2>
        <a:lt2>
          <a:srgbClr val="6E6E6E"/>
        </a:lt2>
        <a:accent1>
          <a:srgbClr val="0076CC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AABDE2"/>
        </a:accent5>
        <a:accent6>
          <a:srgbClr val="878787"/>
        </a:accent6>
        <a:hlink>
          <a:srgbClr val="F36F20"/>
        </a:hlink>
        <a:folHlink>
          <a:srgbClr val="B959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ocStd 267801  MNZ Master [Read-Only] [Compatibility Mode]" id="{B06D5C93-29F4-413B-B4DC-F53EF50A2DD4}" vid="{0E311115-F75C-4380-95B4-A58D0F09BD5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BEA0F32EBE44AAB87DE09C9C2FAF6" ma:contentTypeVersion="17" ma:contentTypeDescription="Create a new document." ma:contentTypeScope="" ma:versionID="30ead124696ecfb8e3e75e1874ad01fc">
  <xsd:schema xmlns:xsd="http://www.w3.org/2001/XMLSchema" xmlns:xs="http://www.w3.org/2001/XMLSchema" xmlns:p="http://schemas.microsoft.com/office/2006/metadata/properties" xmlns:ns3="57587240-8c92-4dc2-82cf-613220f413ad" xmlns:ns4="be9529a4-9b28-4d4b-8924-109e71473550" targetNamespace="http://schemas.microsoft.com/office/2006/metadata/properties" ma:root="true" ma:fieldsID="0ffd7e4ad5f3fc59e238f4839f2387b5" ns3:_="" ns4:_="">
    <xsd:import namespace="57587240-8c92-4dc2-82cf-613220f413ad"/>
    <xsd:import namespace="be9529a4-9b28-4d4b-8924-109e7147355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587240-8c92-4dc2-82cf-613220f413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9529a4-9b28-4d4b-8924-109e7147355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F8EE40-9427-4DF6-9A81-65C39315DCE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7587240-8c92-4dc2-82cf-613220f413ad"/>
    <ds:schemaRef ds:uri="http://purl.org/dc/elements/1.1/"/>
    <ds:schemaRef ds:uri="http://schemas.microsoft.com/office/2006/metadata/properties"/>
    <ds:schemaRef ds:uri="http://schemas.microsoft.com/office/infopath/2007/PartnerControls"/>
    <ds:schemaRef ds:uri="be9529a4-9b28-4d4b-8924-109e7147355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685CF55-EE79-45D7-8D8E-C1E7B64470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36C2BF-FB3C-44A4-888F-84549235C2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587240-8c92-4dc2-82cf-613220f413ad"/>
    <ds:schemaRef ds:uri="be9529a4-9b28-4d4b-8924-109e714735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MNZ Master Powerpoint</Template>
  <TotalTime>2426</TotalTime>
  <Words>570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</vt:lpstr>
      <vt:lpstr>International Maritime Organisation (IMO) - Update</vt:lpstr>
      <vt:lpstr>PowerPoint Presentation</vt:lpstr>
      <vt:lpstr>Influencing IMO</vt:lpstr>
      <vt:lpstr>IMO GHG Emissions Work</vt:lpstr>
      <vt:lpstr>Green Shipping Corridors</vt:lpstr>
      <vt:lpstr>Other international maritime priorities</vt:lpstr>
      <vt:lpstr>How do we best keep you connected to this work?</vt:lpstr>
      <vt:lpstr>HSWA Ports Designation</vt:lpstr>
    </vt:vector>
  </TitlesOfParts>
  <Company>Maritime New Zealand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Brunt</dc:creator>
  <dc:description>Template developed by:    Last Update: 16 Jul 09_x000d_
PCS Computer Training Limited_x000d_
Tel:  04 472 4606 or 0274 411 150</dc:description>
  <cp:lastModifiedBy>Vari Jones</cp:lastModifiedBy>
  <cp:revision>47</cp:revision>
  <dcterms:created xsi:type="dcterms:W3CDTF">2023-06-08T01:45:24Z</dcterms:created>
  <dcterms:modified xsi:type="dcterms:W3CDTF">2024-03-22T11:56:31Z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0x010100CC8BEA0F32EBE44AAB87DE09C9C2FAF6</vt:lpwstr>
  </property>
</Properties>
</file>