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96" r:id="rId5"/>
    <p:sldId id="385" r:id="rId6"/>
    <p:sldId id="388" r:id="rId7"/>
    <p:sldId id="392" r:id="rId8"/>
    <p:sldId id="389" r:id="rId9"/>
    <p:sldId id="393" r:id="rId10"/>
    <p:sldId id="394" r:id="rId11"/>
    <p:sldId id="396" r:id="rId12"/>
    <p:sldId id="395" r:id="rId13"/>
    <p:sldId id="398" r:id="rId14"/>
    <p:sldId id="384" r:id="rId1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0" userDrawn="1">
          <p15:clr>
            <a:srgbClr val="A4A3A4"/>
          </p15:clr>
        </p15:guide>
        <p15:guide id="2" pos="1186" userDrawn="1">
          <p15:clr>
            <a:srgbClr val="A4A3A4"/>
          </p15:clr>
        </p15:guide>
        <p15:guide id="3" pos="6017" userDrawn="1">
          <p15:clr>
            <a:srgbClr val="A4A3A4"/>
          </p15:clr>
        </p15:guide>
        <p15:guide id="4" orient="horz" pos="3748" userDrawn="1">
          <p15:clr>
            <a:srgbClr val="A4A3A4"/>
          </p15:clr>
        </p15:guide>
        <p15:guide id="6" orient="horz" pos="3362" userDrawn="1">
          <p15:clr>
            <a:srgbClr val="A4A3A4"/>
          </p15:clr>
        </p15:guide>
        <p15:guide id="7" pos="72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BBC6"/>
    <a:srgbClr val="EF7900"/>
    <a:srgbClr val="1A2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73"/>
    <p:restoredTop sz="94676"/>
  </p:normalViewPr>
  <p:slideViewPr>
    <p:cSldViewPr snapToGrid="0" snapToObjects="1">
      <p:cViewPr varScale="1">
        <p:scale>
          <a:sx n="104" d="100"/>
          <a:sy n="104" d="100"/>
        </p:scale>
        <p:origin x="666" y="96"/>
      </p:cViewPr>
      <p:guideLst>
        <p:guide orient="horz" pos="2170"/>
        <p:guide pos="1186"/>
        <p:guide pos="6017"/>
        <p:guide orient="horz" pos="3748"/>
        <p:guide orient="horz" pos="3362"/>
        <p:guide pos="72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transportingnz-my.sharepoint.com/personal/tnzserver_transporting_nz/Documents/Industry%20Transporting%20NZ/INFORMATION%20AND%20STAKEHOLDERS/STAKEHOLDERS%20(REGULAR%20CONSULTATION)/NZ%20Council%20of%20Cargo%20Owners/2024%20Presentation/PPI%20inputs%20vs%20outpu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NZ"/>
              <a:t>Road Transport Producer Price Index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'[PPI inputs vs outputs.xlsx]Sheet1'!$B$2</c:f>
              <c:strCache>
                <c:ptCount val="1"/>
                <c:pt idx="0">
                  <c:v>Road Transport PPI Inputs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'[PPI inputs vs outputs.xlsx]Sheet1'!$A$3:$A$26</c:f>
              <c:numCache>
                <c:formatCode>General</c:formatCode>
                <c:ptCount val="24"/>
                <c:pt idx="0">
                  <c:v>2018</c:v>
                </c:pt>
                <c:pt idx="4">
                  <c:v>2019</c:v>
                </c:pt>
                <c:pt idx="8">
                  <c:v>2020</c:v>
                </c:pt>
                <c:pt idx="12">
                  <c:v>2021</c:v>
                </c:pt>
                <c:pt idx="16">
                  <c:v>2022</c:v>
                </c:pt>
                <c:pt idx="20">
                  <c:v>2023</c:v>
                </c:pt>
              </c:numCache>
            </c:numRef>
          </c:cat>
          <c:val>
            <c:numRef>
              <c:f>'[PPI inputs vs outputs.xlsx]Sheet1'!$B$3:$B$26</c:f>
              <c:numCache>
                <c:formatCode>General</c:formatCode>
                <c:ptCount val="24"/>
                <c:pt idx="0">
                  <c:v>1111</c:v>
                </c:pt>
                <c:pt idx="1">
                  <c:v>1133</c:v>
                </c:pt>
                <c:pt idx="2">
                  <c:v>1173</c:v>
                </c:pt>
                <c:pt idx="3">
                  <c:v>1185</c:v>
                </c:pt>
                <c:pt idx="4">
                  <c:v>1178</c:v>
                </c:pt>
                <c:pt idx="5">
                  <c:v>1172</c:v>
                </c:pt>
                <c:pt idx="6">
                  <c:v>1172</c:v>
                </c:pt>
                <c:pt idx="7">
                  <c:v>1184</c:v>
                </c:pt>
                <c:pt idx="8">
                  <c:v>1186</c:v>
                </c:pt>
                <c:pt idx="9">
                  <c:v>1142</c:v>
                </c:pt>
                <c:pt idx="10">
                  <c:v>1146</c:v>
                </c:pt>
                <c:pt idx="11">
                  <c:v>1149</c:v>
                </c:pt>
                <c:pt idx="12">
                  <c:v>1173</c:v>
                </c:pt>
                <c:pt idx="13">
                  <c:v>1192</c:v>
                </c:pt>
                <c:pt idx="14">
                  <c:v>1222</c:v>
                </c:pt>
                <c:pt idx="15">
                  <c:v>1267</c:v>
                </c:pt>
                <c:pt idx="16">
                  <c:v>1336</c:v>
                </c:pt>
                <c:pt idx="17">
                  <c:v>1432</c:v>
                </c:pt>
                <c:pt idx="18">
                  <c:v>1453</c:v>
                </c:pt>
                <c:pt idx="19">
                  <c:v>1460</c:v>
                </c:pt>
                <c:pt idx="20">
                  <c:v>1421</c:v>
                </c:pt>
                <c:pt idx="21">
                  <c:v>1394</c:v>
                </c:pt>
                <c:pt idx="22">
                  <c:v>1443</c:v>
                </c:pt>
                <c:pt idx="23">
                  <c:v>1463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ED-4963-9F50-24C4FBDF23F3}"/>
            </c:ext>
          </c:extLst>
        </c:ser>
        <c:ser>
          <c:idx val="1"/>
          <c:order val="1"/>
          <c:tx>
            <c:strRef>
              <c:f>'[PPI inputs vs outputs.xlsx]Sheet1'!$C$2</c:f>
              <c:strCache>
                <c:ptCount val="1"/>
                <c:pt idx="0">
                  <c:v>Road Transport PPI Outputs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'[PPI inputs vs outputs.xlsx]Sheet1'!$A$3:$A$26</c:f>
              <c:numCache>
                <c:formatCode>General</c:formatCode>
                <c:ptCount val="24"/>
                <c:pt idx="0">
                  <c:v>2018</c:v>
                </c:pt>
                <c:pt idx="4">
                  <c:v>2019</c:v>
                </c:pt>
                <c:pt idx="8">
                  <c:v>2020</c:v>
                </c:pt>
                <c:pt idx="12">
                  <c:v>2021</c:v>
                </c:pt>
                <c:pt idx="16">
                  <c:v>2022</c:v>
                </c:pt>
                <c:pt idx="20">
                  <c:v>2023</c:v>
                </c:pt>
              </c:numCache>
            </c:numRef>
          </c:cat>
          <c:val>
            <c:numRef>
              <c:f>'[PPI inputs vs outputs.xlsx]Sheet1'!$C$3:$C$26</c:f>
              <c:numCache>
                <c:formatCode>General</c:formatCode>
                <c:ptCount val="24"/>
                <c:pt idx="0">
                  <c:v>1181</c:v>
                </c:pt>
                <c:pt idx="1">
                  <c:v>1189</c:v>
                </c:pt>
                <c:pt idx="2">
                  <c:v>1223</c:v>
                </c:pt>
                <c:pt idx="3">
                  <c:v>1226</c:v>
                </c:pt>
                <c:pt idx="4">
                  <c:v>1221</c:v>
                </c:pt>
                <c:pt idx="5">
                  <c:v>1220</c:v>
                </c:pt>
                <c:pt idx="6">
                  <c:v>1238</c:v>
                </c:pt>
                <c:pt idx="7">
                  <c:v>1230</c:v>
                </c:pt>
                <c:pt idx="8">
                  <c:v>1229</c:v>
                </c:pt>
                <c:pt idx="9">
                  <c:v>1174</c:v>
                </c:pt>
                <c:pt idx="10">
                  <c:v>1209</c:v>
                </c:pt>
                <c:pt idx="11">
                  <c:v>1235</c:v>
                </c:pt>
                <c:pt idx="12">
                  <c:v>1242</c:v>
                </c:pt>
                <c:pt idx="13">
                  <c:v>1250</c:v>
                </c:pt>
                <c:pt idx="14">
                  <c:v>1268</c:v>
                </c:pt>
                <c:pt idx="15">
                  <c:v>1313</c:v>
                </c:pt>
                <c:pt idx="16">
                  <c:v>1347</c:v>
                </c:pt>
                <c:pt idx="17">
                  <c:v>1332</c:v>
                </c:pt>
                <c:pt idx="18">
                  <c:v>1360</c:v>
                </c:pt>
                <c:pt idx="19">
                  <c:v>1375</c:v>
                </c:pt>
                <c:pt idx="20">
                  <c:v>1381</c:v>
                </c:pt>
                <c:pt idx="21">
                  <c:v>1388</c:v>
                </c:pt>
                <c:pt idx="22">
                  <c:v>1431</c:v>
                </c:pt>
                <c:pt idx="23">
                  <c:v>1446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ED-4963-9F50-24C4FBDF23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5723768"/>
        <c:axId val="456415240"/>
      </c:lineChart>
      <c:catAx>
        <c:axId val="445723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6415240"/>
        <c:crosses val="autoZero"/>
        <c:auto val="1"/>
        <c:lblAlgn val="ctr"/>
        <c:lblOffset val="100"/>
        <c:noMultiLvlLbl val="0"/>
      </c:catAx>
      <c:valAx>
        <c:axId val="456415240"/>
        <c:scaling>
          <c:orientation val="minMax"/>
          <c:min val="10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5723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887F7-5DDE-0D41-AF9B-39C4DD8744D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5E759-218B-2647-8B87-9B41C8E00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3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5E759-218B-2647-8B87-9B41C8E005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46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Consult, cooperate and coordinate on health and safety matters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35E759-218B-2647-8B87-9B41C8E005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65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15BDC9-4057-8B47-BE31-105DA713B8DB}"/>
              </a:ext>
            </a:extLst>
          </p:cNvPr>
          <p:cNvSpPr/>
          <p:nvPr userDrawn="1"/>
        </p:nvSpPr>
        <p:spPr>
          <a:xfrm>
            <a:off x="0" y="0"/>
            <a:ext cx="12254593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114576-9336-9B46-8F6E-DC7F01737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7305" y="2142935"/>
            <a:ext cx="3774095" cy="1967971"/>
          </a:xfrm>
        </p:spPr>
        <p:txBody>
          <a:bodyPr anchor="b">
            <a:normAutofit/>
          </a:bodyPr>
          <a:lstStyle>
            <a:lvl1pPr algn="l">
              <a:lnSpc>
                <a:spcPts val="4460"/>
              </a:lnSpc>
              <a:defRPr sz="4400" b="1" i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141629-C407-DD4B-A47B-6F0F0549A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7305" y="4301066"/>
            <a:ext cx="3774095" cy="72813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99C216-4339-9847-8E45-4D4946F0C4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975" y="1858248"/>
            <a:ext cx="6161799" cy="231517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26B175-72B1-D64B-85E0-F1DF8AEC433C}"/>
              </a:ext>
            </a:extLst>
          </p:cNvPr>
          <p:cNvCxnSpPr/>
          <p:nvPr userDrawn="1"/>
        </p:nvCxnSpPr>
        <p:spPr>
          <a:xfrm>
            <a:off x="7164539" y="2024743"/>
            <a:ext cx="0" cy="2204357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16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7970-F24F-0F4C-935D-CBC0B4C5B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269473"/>
            <a:ext cx="9271001" cy="53392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B9D2B-4EBA-1C46-83ED-3E5F36BE1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1908327"/>
            <a:ext cx="9271000" cy="2986933"/>
          </a:xfrm>
        </p:spPr>
        <p:txBody>
          <a:bodyPr/>
          <a:lstStyle>
            <a:lvl1pPr marL="0" indent="0">
              <a:lnSpc>
                <a:spcPts val="3080"/>
              </a:lnSpc>
              <a:buFontTx/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35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57CE73B-9595-B542-A8ED-65A867B150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537200"/>
          </a:xfrm>
          <a:noFill/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7FE1AE-A7E3-9547-9AF7-6DFFFB18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547" y="682359"/>
            <a:ext cx="4383986" cy="2340241"/>
          </a:xfrm>
        </p:spPr>
        <p:txBody>
          <a:bodyPr anchor="b"/>
          <a:lstStyle>
            <a:lvl1pPr>
              <a:lnSpc>
                <a:spcPts val="5500"/>
              </a:lnSpc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463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1B108-06D6-2849-927E-B62B4AB5C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013" y="1273740"/>
            <a:ext cx="9108388" cy="551447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C7636-5D63-0641-B4E4-B40344677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7013" y="2028825"/>
            <a:ext cx="4341655" cy="263630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144D3B-D708-1841-A8DC-A78F96F79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31207" y="2028825"/>
            <a:ext cx="4572000" cy="26363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4998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201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ABEE88-A098-1049-8236-652CEED47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58200" y="1"/>
            <a:ext cx="3733800" cy="5604934"/>
          </a:xfrm>
          <a:noFill/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AB97DE-CDB6-AE4C-BA7B-2A3EE8166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921" y="1257301"/>
            <a:ext cx="6729412" cy="4953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E8B3C5-AD2A-D847-9F89-6C7F4C0CF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9921" y="1947333"/>
            <a:ext cx="6729412" cy="3064934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6607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B97DE-CDB6-AE4C-BA7B-2A3EE8166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921" y="1257301"/>
            <a:ext cx="6729412" cy="49530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ABEE88-A098-1049-8236-652CEED47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720666" y="880533"/>
            <a:ext cx="2523067" cy="19473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E8B3C5-AD2A-D847-9F89-6C7F4C0CF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9921" y="1947333"/>
            <a:ext cx="6729412" cy="3064934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9AE364A-8477-8B4F-A0DF-D882674A3D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720666" y="3064934"/>
            <a:ext cx="2523067" cy="19473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78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AB1E58-D953-CB4A-8BB5-952AB24F4A0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84667" y="5537200"/>
            <a:ext cx="12364825" cy="45402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818E4A-F518-424E-A3AF-79FB49DBF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115145"/>
            <a:ext cx="9523255" cy="856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D6ABA-A956-A744-8EEB-5DD33DF2C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2046768"/>
            <a:ext cx="9523255" cy="2986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F575CC-F984-2B47-8767-244EF496B9E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1026" y="6050170"/>
            <a:ext cx="1938564" cy="67130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3D9D5C-F623-1545-8368-B22D008788A9}"/>
              </a:ext>
            </a:extLst>
          </p:cNvPr>
          <p:cNvCxnSpPr>
            <a:cxnSpLocks/>
          </p:cNvCxnSpPr>
          <p:nvPr userDrawn="1"/>
        </p:nvCxnSpPr>
        <p:spPr>
          <a:xfrm>
            <a:off x="2630219" y="6211389"/>
            <a:ext cx="0" cy="4590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3C08C95-9D81-1745-BCDC-E38AA05FBA0A}"/>
              </a:ext>
            </a:extLst>
          </p:cNvPr>
          <p:cNvSpPr txBox="1"/>
          <p:nvPr userDrawn="1"/>
        </p:nvSpPr>
        <p:spPr>
          <a:xfrm>
            <a:off x="2760849" y="6319603"/>
            <a:ext cx="1975757" cy="318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our economy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7BAC00-FA33-0242-A017-4E4FA81475EE}"/>
              </a:ext>
            </a:extLst>
          </p:cNvPr>
          <p:cNvSpPr txBox="1"/>
          <p:nvPr userDrawn="1"/>
        </p:nvSpPr>
        <p:spPr>
          <a:xfrm>
            <a:off x="9552928" y="6349728"/>
            <a:ext cx="1975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</a:t>
            </a:r>
            <a:r>
              <a:rPr lang="en-US" sz="10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55689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7" r:id="rId6"/>
    <p:sldLayoutId id="214748365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billy@transporting.nz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3AE0FA-730D-C04C-9731-380E36126580}"/>
              </a:ext>
            </a:extLst>
          </p:cNvPr>
          <p:cNvSpPr/>
          <p:nvPr/>
        </p:nvSpPr>
        <p:spPr>
          <a:xfrm>
            <a:off x="0" y="0"/>
            <a:ext cx="12254593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42A0F3-2EEF-104A-BB5C-4E5747FB4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75" y="1858248"/>
            <a:ext cx="6161799" cy="231517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6B9E80-825F-7745-A022-731D042687B2}"/>
              </a:ext>
            </a:extLst>
          </p:cNvPr>
          <p:cNvCxnSpPr/>
          <p:nvPr/>
        </p:nvCxnSpPr>
        <p:spPr>
          <a:xfrm>
            <a:off x="7164539" y="2024743"/>
            <a:ext cx="0" cy="2204357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D33B6A-5EC7-8342-8B1E-D229F94FD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7305" y="2472265"/>
            <a:ext cx="3774095" cy="1967971"/>
          </a:xfrm>
        </p:spPr>
        <p:txBody>
          <a:bodyPr/>
          <a:lstStyle/>
          <a:p>
            <a:r>
              <a:rPr lang="en-US" dirty="0"/>
              <a:t>Driving our economy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66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7DF1F-165E-CCDF-F4EB-04732F9FA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A09C62-1C92-E27E-AE3B-418C0843DBBF}"/>
              </a:ext>
            </a:extLst>
          </p:cNvPr>
          <p:cNvSpPr/>
          <p:nvPr/>
        </p:nvSpPr>
        <p:spPr>
          <a:xfrm>
            <a:off x="0" y="0"/>
            <a:ext cx="12254593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AAE3D4-1356-A5F4-79C7-EEC0EA188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344B55">
                    <a:lumMod val="40000"/>
                    <a:lumOff val="60000"/>
                  </a:srgbClr>
                </a:solidFill>
                <a:latin typeface="Arial Black" panose="020B0604020202020204" pitchFamily="34" charset="0"/>
              </a:rPr>
              <a:t>Roading and decarbonisation</a:t>
            </a:r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508EB-7EF8-E61D-FC14-A7FB614B0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2124899"/>
            <a:ext cx="6079957" cy="2986933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Broad cross-industry concern about insufficient road maintenance and network resilience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Complete disconnect between ambition and policy settings on ZEVs</a:t>
            </a:r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158EE0-4C73-ACDA-2550-5AFFD39C0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497" y="140949"/>
            <a:ext cx="3003542" cy="1128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84A9C-6D6A-37CB-669F-91821DDBC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511" y="3982357"/>
            <a:ext cx="4172522" cy="1870219"/>
          </a:xfrm>
          <a:prstGeom prst="rect">
            <a:avLst/>
          </a:prstGeom>
          <a:ln w="57150">
            <a:solidFill>
              <a:srgbClr val="A2BBC6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A45C5-C5B5-18C4-0D37-269543AAB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511" y="2124899"/>
            <a:ext cx="4172522" cy="1798501"/>
          </a:xfrm>
          <a:prstGeom prst="rect">
            <a:avLst/>
          </a:prstGeom>
          <a:ln w="57150">
            <a:solidFill>
              <a:srgbClr val="A2BBC6"/>
            </a:solidFill>
          </a:ln>
        </p:spPr>
      </p:pic>
    </p:spTree>
    <p:extLst>
      <p:ext uri="{BB962C8B-B14F-4D97-AF65-F5344CB8AC3E}">
        <p14:creationId xmlns:p14="http://schemas.microsoft.com/office/powerpoint/2010/main" val="14953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1DE71-70F1-C5E7-3AB9-0C1B3B9D6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886CB4D-D557-A71F-23F4-5D8DB8C5D736}"/>
              </a:ext>
            </a:extLst>
          </p:cNvPr>
          <p:cNvSpPr/>
          <p:nvPr/>
        </p:nvSpPr>
        <p:spPr>
          <a:xfrm>
            <a:off x="0" y="0"/>
            <a:ext cx="12254593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E8D36-15D0-76E9-C4FA-AE4964924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75" y="1858248"/>
            <a:ext cx="6161799" cy="231517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271B9B-6F15-1288-AA1D-3B84C85B8ED5}"/>
              </a:ext>
            </a:extLst>
          </p:cNvPr>
          <p:cNvCxnSpPr/>
          <p:nvPr/>
        </p:nvCxnSpPr>
        <p:spPr>
          <a:xfrm>
            <a:off x="7164539" y="2024743"/>
            <a:ext cx="0" cy="2204357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0BE4D89-9126-CC42-10F7-930ED9FC1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8161" y="2545417"/>
            <a:ext cx="3774095" cy="1967971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000" dirty="0"/>
            </a:br>
            <a:r>
              <a:rPr lang="en-US" sz="2000" dirty="0"/>
              <a:t>Transporting.nz</a:t>
            </a:r>
            <a:br>
              <a:rPr lang="en-US" sz="2000" dirty="0"/>
            </a:br>
            <a:r>
              <a:rPr lang="en-US" sz="2000" dirty="0">
                <a:solidFill>
                  <a:srgbClr val="A2BBC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billy@transporting.nz</a:t>
            </a:r>
            <a:br>
              <a:rPr lang="en-US" sz="2000" dirty="0"/>
            </a:br>
            <a:r>
              <a:rPr lang="en-US" sz="2000" dirty="0"/>
              <a:t>027 304 1877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641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D049B3-04A7-1A20-92F7-BB7A2ADA80B9}"/>
              </a:ext>
            </a:extLst>
          </p:cNvPr>
          <p:cNvSpPr/>
          <p:nvPr/>
        </p:nvSpPr>
        <p:spPr>
          <a:xfrm>
            <a:off x="0" y="0"/>
            <a:ext cx="12254593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50C9C-9257-4CD7-FA24-F392DA0FC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44B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Sector overview</a:t>
            </a:r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91BAF-FFBC-47BB-F138-0351C4D7C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2124899"/>
            <a:ext cx="5257799" cy="2986933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dirty="0">
                <a:solidFill>
                  <a:schemeClr val="bg1"/>
                </a:solidFill>
              </a:rPr>
              <a:t>92.9% of the freight task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dirty="0">
                <a:solidFill>
                  <a:schemeClr val="bg1"/>
                </a:solidFill>
              </a:rPr>
              <a:t>5,200 road freight companies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dirty="0">
                <a:solidFill>
                  <a:schemeClr val="bg1"/>
                </a:solidFill>
              </a:rPr>
              <a:t>30,000 truck drivers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dirty="0">
                <a:solidFill>
                  <a:schemeClr val="bg1"/>
                </a:solidFill>
              </a:rPr>
              <a:t>$6b annual contribution to GDP 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FACF06-96F7-5868-76D2-129A69597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497" y="140949"/>
            <a:ext cx="3003542" cy="112852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FAD9969-714B-B8D3-94BE-0CAB78C7A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0" r="47372"/>
          <a:stretch>
            <a:fillRect/>
          </a:stretch>
        </p:blipFill>
        <p:spPr bwMode="auto">
          <a:xfrm>
            <a:off x="7288132" y="-133888"/>
            <a:ext cx="4972049" cy="7003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B05F26-0CED-58CE-983E-3EDAF7C7E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609" y="293349"/>
            <a:ext cx="3003542" cy="112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12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F2B27-922E-09B5-8529-F660D20CC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352D4B-73A9-2CB3-8E76-450F5DD6F098}"/>
              </a:ext>
            </a:extLst>
          </p:cNvPr>
          <p:cNvSpPr/>
          <p:nvPr/>
        </p:nvSpPr>
        <p:spPr>
          <a:xfrm>
            <a:off x="0" y="0"/>
            <a:ext cx="12254593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77E9B2-9D0B-A07F-F994-E6ADB6CE3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44B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Industry trends</a:t>
            </a:r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92E51-45C9-16EC-16B3-D39ACED7C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2124899"/>
            <a:ext cx="9271000" cy="2986933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dirty="0">
                <a:solidFill>
                  <a:schemeClr val="bg1"/>
                </a:solidFill>
              </a:rPr>
              <a:t>Acquisitions and consolidation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dirty="0">
                <a:solidFill>
                  <a:schemeClr val="bg1"/>
                </a:solidFill>
              </a:rPr>
              <a:t>Falling freight volumes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dirty="0">
                <a:solidFill>
                  <a:schemeClr val="bg1"/>
                </a:solidFill>
              </a:rPr>
              <a:t>Ongoing cost increases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NZ" dirty="0">
                <a:solidFill>
                  <a:schemeClr val="bg1"/>
                </a:solidFill>
              </a:rPr>
              <a:t>Tight margins</a:t>
            </a:r>
          </a:p>
          <a:p>
            <a:endParaRPr lang="en-NZ" dirty="0">
              <a:solidFill>
                <a:schemeClr val="bg1"/>
              </a:solidFill>
            </a:endParaRPr>
          </a:p>
          <a:p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D43D39-C0D7-2CAB-30DC-6C3D0D3D9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497" y="140949"/>
            <a:ext cx="3003542" cy="1128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E29245-5B08-533B-6691-674FCEEADE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018" t="6159" r="-31454" b="-6159"/>
          <a:stretch/>
        </p:blipFill>
        <p:spPr>
          <a:xfrm>
            <a:off x="7288131" y="-133889"/>
            <a:ext cx="9583567" cy="7653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FF7687-5A1F-6054-9D6B-5E61FF4A1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609" y="293349"/>
            <a:ext cx="3003542" cy="112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80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8E029-5280-DACE-9EB9-02D2195B8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4650FA-B9BA-3EAA-48D2-A4A16154F7C3}"/>
              </a:ext>
            </a:extLst>
          </p:cNvPr>
          <p:cNvSpPr/>
          <p:nvPr/>
        </p:nvSpPr>
        <p:spPr>
          <a:xfrm>
            <a:off x="0" y="0"/>
            <a:ext cx="12254593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F5FFF-A849-FF78-F5F6-71D557CE4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344B55">
                    <a:lumMod val="40000"/>
                    <a:lumOff val="60000"/>
                  </a:srgbClr>
                </a:solidFill>
                <a:latin typeface="Arial Black" panose="020B0604020202020204" pitchFamily="34" charset="0"/>
              </a:rPr>
              <a:t>Tight margins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0C0AE-0ECE-3DE7-A76A-1C30CA67B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497" y="140949"/>
            <a:ext cx="3003542" cy="1128524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3A9A6D0-6279-C53D-B5AC-32520BE3FB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5724914"/>
              </p:ext>
            </p:extLst>
          </p:nvPr>
        </p:nvGraphicFramePr>
        <p:xfrm>
          <a:off x="1064794" y="2143276"/>
          <a:ext cx="10062411" cy="392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66861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0CFE9-571F-F35F-0768-3820CFCAC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4F4481-EC1A-96ED-1F16-FCF08BD55FD1}"/>
              </a:ext>
            </a:extLst>
          </p:cNvPr>
          <p:cNvSpPr/>
          <p:nvPr/>
        </p:nvSpPr>
        <p:spPr>
          <a:xfrm>
            <a:off x="0" y="0"/>
            <a:ext cx="12254593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DF8A3-6DF0-B97A-3734-B38FA6ADE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44B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Sector representation</a:t>
            </a:r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0AB37-EFB2-F5DC-4B52-7F14D63F0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2124899"/>
            <a:ext cx="5346031" cy="2986933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Why are there three road freight associations?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Can we work together effectively?</a:t>
            </a:r>
          </a:p>
          <a:p>
            <a:endParaRPr lang="en-NZ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4C15B1-B11C-2059-1ABD-6F6F854231B8}"/>
              </a:ext>
            </a:extLst>
          </p:cNvPr>
          <p:cNvGrpSpPr/>
          <p:nvPr/>
        </p:nvGrpSpPr>
        <p:grpSpPr>
          <a:xfrm>
            <a:off x="7904754" y="1098839"/>
            <a:ext cx="3904975" cy="4660321"/>
            <a:chOff x="7844588" y="588210"/>
            <a:chExt cx="3904975" cy="46603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940F16-332A-AAB1-7DEA-756D1CB5D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64088" y="668661"/>
              <a:ext cx="1144187" cy="75667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15967E-2DAA-89AF-53E9-2BC12C368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98794" y="2186482"/>
              <a:ext cx="3598739" cy="135264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B66C2A-8753-E7FC-B957-71B88CB3A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37274" y="777558"/>
              <a:ext cx="2395101" cy="605536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31C5D59-43E7-47DC-ACF4-6303C45F517A}"/>
                </a:ext>
              </a:extLst>
            </p:cNvPr>
            <p:cNvSpPr/>
            <p:nvPr/>
          </p:nvSpPr>
          <p:spPr>
            <a:xfrm>
              <a:off x="7844589" y="588210"/>
              <a:ext cx="1373187" cy="93980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DCAA740-57A0-8AC1-60F8-F7D8F04E9A11}"/>
                </a:ext>
              </a:extLst>
            </p:cNvPr>
            <p:cNvSpPr/>
            <p:nvPr/>
          </p:nvSpPr>
          <p:spPr>
            <a:xfrm>
              <a:off x="9338861" y="589131"/>
              <a:ext cx="2405547" cy="939800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939A3C4-5193-7771-809A-397F1CD19247}"/>
                </a:ext>
              </a:extLst>
            </p:cNvPr>
            <p:cNvSpPr/>
            <p:nvPr/>
          </p:nvSpPr>
          <p:spPr>
            <a:xfrm>
              <a:off x="7844588" y="2128921"/>
              <a:ext cx="3887787" cy="1410203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48793813-9F0B-DAF3-E21E-A51377C15F8D}"/>
                </a:ext>
              </a:extLst>
            </p:cNvPr>
            <p:cNvSpPr/>
            <p:nvPr/>
          </p:nvSpPr>
          <p:spPr>
            <a:xfrm rot="5400000">
              <a:off x="9689954" y="1145223"/>
              <a:ext cx="197054" cy="1373186"/>
            </a:xfrm>
            <a:prstGeom prst="homePlat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9C911CF-66EE-6CD1-FB6D-0F3214D62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89811" y="3979346"/>
              <a:ext cx="1146318" cy="1093001"/>
            </a:xfrm>
            <a:prstGeom prst="rect">
              <a:avLst/>
            </a:prstGeom>
          </p:spPr>
        </p:pic>
        <p:pic>
          <p:nvPicPr>
            <p:cNvPr id="1028" name="Picture 4" descr="National Road Carriers Association : National Road Carriers">
              <a:extLst>
                <a:ext uri="{FF2B5EF4-FFF2-40B4-BE49-F238E27FC236}">
                  <a16:creationId xmlns:a16="http://schemas.microsoft.com/office/drawing/2014/main" id="{6D39A930-B629-5102-B5BA-5827EDE18C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8812" y="4027145"/>
              <a:ext cx="2273968" cy="863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169D4EA-8670-A241-8255-9C35843C3B55}"/>
                </a:ext>
              </a:extLst>
            </p:cNvPr>
            <p:cNvSpPr/>
            <p:nvPr/>
          </p:nvSpPr>
          <p:spPr>
            <a:xfrm>
              <a:off x="10376376" y="3838329"/>
              <a:ext cx="1373187" cy="1410202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AFF6BE2-8698-1B6E-FBED-A23991A5B47C}"/>
                </a:ext>
              </a:extLst>
            </p:cNvPr>
            <p:cNvSpPr/>
            <p:nvPr/>
          </p:nvSpPr>
          <p:spPr>
            <a:xfrm>
              <a:off x="7844590" y="3834955"/>
              <a:ext cx="2418352" cy="1410202"/>
            </a:xfrm>
            <a:prstGeom prst="round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F786B8F-BA11-A633-50D4-19B1D964B49B}"/>
                </a:ext>
              </a:extLst>
            </p:cNvPr>
            <p:cNvCxnSpPr>
              <a:cxnSpLocks/>
            </p:cNvCxnSpPr>
            <p:nvPr/>
          </p:nvCxnSpPr>
          <p:spPr>
            <a:xfrm>
              <a:off x="7903928" y="3693693"/>
              <a:ext cx="3785475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7458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1F592-3F93-BB20-71FC-B92B680BA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19D709-91DA-112B-B81A-7425425A0B61}"/>
              </a:ext>
            </a:extLst>
          </p:cNvPr>
          <p:cNvSpPr/>
          <p:nvPr/>
        </p:nvSpPr>
        <p:spPr>
          <a:xfrm>
            <a:off x="0" y="0"/>
            <a:ext cx="1225459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BFA37C-19B8-90C4-6A06-48D0D91DB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72" b="5977"/>
          <a:stretch/>
        </p:blipFill>
        <p:spPr>
          <a:xfrm>
            <a:off x="724825" y="122354"/>
            <a:ext cx="10742350" cy="661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51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BD261-6876-BFA9-5A17-2FE070D87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A6F35F-5373-E223-B091-A6815CF6F6F7}"/>
              </a:ext>
            </a:extLst>
          </p:cNvPr>
          <p:cNvSpPr/>
          <p:nvPr/>
        </p:nvSpPr>
        <p:spPr>
          <a:xfrm>
            <a:off x="0" y="0"/>
            <a:ext cx="12254593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17263D-73E4-E619-C344-98EBDF901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344B55">
                    <a:lumMod val="40000"/>
                    <a:lumOff val="60000"/>
                  </a:srgbClr>
                </a:solidFill>
                <a:latin typeface="Arial Black" panose="020B0604020202020204" pitchFamily="34" charset="0"/>
              </a:rPr>
              <a:t>Industry collaboration</a:t>
            </a:r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14477-DC3B-7315-8477-1E46C752B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2124899"/>
            <a:ext cx="6568439" cy="2986933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TNZ Ports and Intermodal Sector Group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NZ Intermodal Transport Safety Group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South Island Port User Working Group</a:t>
            </a:r>
          </a:p>
          <a:p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70C38-775E-F0C6-FE2C-46183A331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497" y="140949"/>
            <a:ext cx="3003542" cy="11285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C2A958-32DE-E163-0D12-310929280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616" y="1626991"/>
            <a:ext cx="3182985" cy="4533178"/>
          </a:xfrm>
          <a:prstGeom prst="rect">
            <a:avLst/>
          </a:prstGeom>
          <a:ln w="57150">
            <a:solidFill>
              <a:srgbClr val="A2BBC6"/>
            </a:solidFill>
          </a:ln>
        </p:spPr>
      </p:pic>
    </p:spTree>
    <p:extLst>
      <p:ext uri="{BB962C8B-B14F-4D97-AF65-F5344CB8AC3E}">
        <p14:creationId xmlns:p14="http://schemas.microsoft.com/office/powerpoint/2010/main" val="2624600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C3B94-C9BB-89D9-0A96-18E9889E4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3E89F7-7085-47F9-78BE-E93C2718F44F}"/>
              </a:ext>
            </a:extLst>
          </p:cNvPr>
          <p:cNvSpPr/>
          <p:nvPr/>
        </p:nvSpPr>
        <p:spPr>
          <a:xfrm>
            <a:off x="0" y="0"/>
            <a:ext cx="12254593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02C38F-63CD-971F-8D05-9B7E718B9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344B55">
                    <a:lumMod val="40000"/>
                    <a:lumOff val="60000"/>
                  </a:srgbClr>
                </a:solidFill>
                <a:latin typeface="Arial Black" panose="020B0604020202020204" pitchFamily="34" charset="0"/>
              </a:rPr>
              <a:t>Consulting, cooperating &amp; coordinating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FB553-9E9C-7E19-F41D-B2A30DBB3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2461785"/>
            <a:ext cx="6568439" cy="2986933"/>
          </a:xfrm>
        </p:spPr>
        <p:txBody>
          <a:bodyPr>
            <a:normAutofit/>
          </a:bodyPr>
          <a:lstStyle/>
          <a:p>
            <a:pPr marL="1028700" lvl="1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8A816-E953-D0C3-6532-889106870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497" y="140949"/>
            <a:ext cx="3003542" cy="112852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ABDCC01-C1FE-4D1F-8CB2-6ABD47A3CE02}"/>
              </a:ext>
            </a:extLst>
          </p:cNvPr>
          <p:cNvSpPr txBox="1">
            <a:spLocks/>
          </p:cNvSpPr>
          <p:nvPr/>
        </p:nvSpPr>
        <p:spPr>
          <a:xfrm>
            <a:off x="1061987" y="2461785"/>
            <a:ext cx="6568439" cy="2986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308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Vehicle booking systems and port charges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Sanction systems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Good traffic management practices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4863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4947A-1B22-3469-8708-0FBF54C96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CDCD1D-B2DB-DD4F-8B7E-D94E21ECE8C9}"/>
              </a:ext>
            </a:extLst>
          </p:cNvPr>
          <p:cNvSpPr/>
          <p:nvPr/>
        </p:nvSpPr>
        <p:spPr>
          <a:xfrm>
            <a:off x="0" y="0"/>
            <a:ext cx="12254593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7E063F-9291-BBFE-C429-0658A75FF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344B55">
                    <a:lumMod val="40000"/>
                    <a:lumOff val="60000"/>
                  </a:srgbClr>
                </a:solidFill>
                <a:latin typeface="Arial Black" panose="020B0604020202020204" pitchFamily="34" charset="0"/>
              </a:rPr>
              <a:t>Common challenges</a:t>
            </a:r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D8A3E-3EAE-C2EA-569F-08C13E56B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2124899"/>
            <a:ext cx="6568439" cy="2986933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Roading and resilience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Driver shortages and workforce development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Regulation and supply chain pressures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Decarbonisation </a:t>
            </a:r>
          </a:p>
          <a:p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C9FF75-E462-611E-2370-1C083604F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497" y="140949"/>
            <a:ext cx="3003542" cy="11285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C1E41-CE04-537C-FF7C-D97FE6329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120" y="1536436"/>
            <a:ext cx="3231077" cy="4589224"/>
          </a:xfrm>
          <a:prstGeom prst="rect">
            <a:avLst/>
          </a:prstGeom>
          <a:ln w="57150">
            <a:solidFill>
              <a:srgbClr val="A2BBC6"/>
            </a:solidFill>
          </a:ln>
        </p:spPr>
      </p:pic>
    </p:spTree>
    <p:extLst>
      <p:ext uri="{BB962C8B-B14F-4D97-AF65-F5344CB8AC3E}">
        <p14:creationId xmlns:p14="http://schemas.microsoft.com/office/powerpoint/2010/main" val="1951908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NZ Palette">
      <a:dk1>
        <a:srgbClr val="000000"/>
      </a:dk1>
      <a:lt1>
        <a:srgbClr val="FFFFFF"/>
      </a:lt1>
      <a:dk2>
        <a:srgbClr val="083644"/>
      </a:dk2>
      <a:lt2>
        <a:srgbClr val="E7E6E6"/>
      </a:lt2>
      <a:accent1>
        <a:srgbClr val="EF7900"/>
      </a:accent1>
      <a:accent2>
        <a:srgbClr val="344B55"/>
      </a:accent2>
      <a:accent3>
        <a:srgbClr val="9D9D9C"/>
      </a:accent3>
      <a:accent4>
        <a:srgbClr val="EA580C"/>
      </a:accent4>
      <a:accent5>
        <a:srgbClr val="03656B"/>
      </a:accent5>
      <a:accent6>
        <a:srgbClr val="50A5A8"/>
      </a:accent6>
      <a:hlink>
        <a:srgbClr val="50A5B1"/>
      </a:hlink>
      <a:folHlink>
        <a:srgbClr val="EF79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0986A66BF324469F693D6C4F636113" ma:contentTypeVersion="13" ma:contentTypeDescription="Create a new document." ma:contentTypeScope="" ma:versionID="1634f24d4e0b283cb377c067d4ca4352">
  <xsd:schema xmlns:xsd="http://www.w3.org/2001/XMLSchema" xmlns:xs="http://www.w3.org/2001/XMLSchema" xmlns:p="http://schemas.microsoft.com/office/2006/metadata/properties" xmlns:ns3="afb62c38-072a-4688-a904-78f6691a618c" xmlns:ns4="2ee75a7e-cc21-433f-b6ab-a802dbb27272" targetNamespace="http://schemas.microsoft.com/office/2006/metadata/properties" ma:root="true" ma:fieldsID="3fcfa396f6261c1843a5b6921688b108" ns3:_="" ns4:_="">
    <xsd:import namespace="afb62c38-072a-4688-a904-78f6691a618c"/>
    <xsd:import namespace="2ee75a7e-cc21-433f-b6ab-a802dbb2727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b62c38-072a-4688-a904-78f6691a61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e75a7e-cc21-433f-b6ab-a802dbb2727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8B77CF4-D60B-4DD2-AED3-478131C28E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87BA5E-4477-4B27-A5AD-D50DADB8A0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b62c38-072a-4688-a904-78f6691a618c"/>
    <ds:schemaRef ds:uri="2ee75a7e-cc21-433f-b6ab-a802dbb272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05CBB9-39D6-4437-BA6D-6069B51CC143}">
  <ds:schemaRefs>
    <ds:schemaRef ds:uri="http://schemas.microsoft.com/office/2006/documentManagement/types"/>
    <ds:schemaRef ds:uri="http://purl.org/dc/dcmitype/"/>
    <ds:schemaRef ds:uri="2ee75a7e-cc21-433f-b6ab-a802dbb27272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afb62c38-072a-4688-a904-78f6691a618c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2684</TotalTime>
  <Words>162</Words>
  <Application>Microsoft Office PowerPoint</Application>
  <PresentationFormat>Widescreen</PresentationFormat>
  <Paragraphs>37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Calibri</vt:lpstr>
      <vt:lpstr>Wingdings</vt:lpstr>
      <vt:lpstr>Office Theme</vt:lpstr>
      <vt:lpstr>Driving our economy </vt:lpstr>
      <vt:lpstr>Sector overview</vt:lpstr>
      <vt:lpstr>Industry trends</vt:lpstr>
      <vt:lpstr>Tight margins</vt:lpstr>
      <vt:lpstr>Sector representation</vt:lpstr>
      <vt:lpstr>PowerPoint Presentation</vt:lpstr>
      <vt:lpstr>Industry collaboration</vt:lpstr>
      <vt:lpstr>Consulting, cooperating &amp; coordinating</vt:lpstr>
      <vt:lpstr>Common challenges</vt:lpstr>
      <vt:lpstr>Roading and decarbonisation</vt:lpstr>
      <vt:lpstr> Transporting.nz billy@transporting.nz 027 304 1877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Sisson</dc:creator>
  <cp:lastModifiedBy>Vari Jones</cp:lastModifiedBy>
  <cp:revision>64</cp:revision>
  <cp:lastPrinted>2023-02-20T05:20:35Z</cp:lastPrinted>
  <dcterms:created xsi:type="dcterms:W3CDTF">2021-08-18T03:30:11Z</dcterms:created>
  <dcterms:modified xsi:type="dcterms:W3CDTF">2024-03-26T09:33:24Z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0x010100750986A66BF324469F693D6C4F636113</vt:lpwstr>
  </property>
</Properties>
</file>